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</p:sldIdLst>
  <p:sldSz cx="12192000" cy="6858000"/>
  <p:notesSz cx="6858000" cy="9144000"/>
  <p:embeddedFontLst>
    <p:embeddedFont>
      <p:font typeface="Montserrat" panose="00000500000000000000" pitchFamily="2" charset="0"/>
      <p:regular r:id="rId95"/>
      <p:bold r:id="rId96"/>
      <p:italic r:id="rId97"/>
      <p:boldItalic r:id="rId98"/>
    </p:embeddedFont>
    <p:embeddedFont>
      <p:font typeface="Play" panose="020B0604020202020204" charset="0"/>
      <p:regular r:id="rId99"/>
      <p:bold r:id="rId10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3" roundtripDataSignature="AMtx7miLLRasOMwu++5u73RNHz49IfFc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tableStyles" Target="tableStyles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font" Target="fonts/font1.fntdata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customschemas.google.com/relationships/presentationmetadata" Target="meta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notesMaster" Target="notesMasters/notesMaster1.xml"/><Relationship Id="rId9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font" Target="fonts/font3.fntdata"/><Relationship Id="rId10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font" Target="fonts/font6.fntdata"/><Relationship Id="rId105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font" Target="fonts/font4.fntdata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4" name="Google Shape;424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4" name="Google Shape;43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Google Shape;44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0" name="Google Shape;450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Google Shape;455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0" name="Google Shape;460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" name="Google Shape;465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" name="Google Shape;470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6" name="Google Shape;476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" name="Google Shape;481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6" name="Google Shape;486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6" name="Google Shape;496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2" name="Google Shape;502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7" name="Google Shape;507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7" name="Google Shape;517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Google Shape;533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" name="Google Shape;538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Google Shape;543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" name="Google Shape;553;p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9" name="Google Shape;559;p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4" name="Google Shape;564;p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9" name="Google Shape;569;p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5" name="Google Shape;575;p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0" name="Google Shape;580;p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5" name="Google Shape;585;p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5" name="Google Shape;595;p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6" name="Google Shape;606;p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1" name="Google Shape;611;p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6" name="Google Shape;616;p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1" name="Google Shape;621;p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6" name="Google Shape;626;p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p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1" name="Google Shape;631;p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6" name="Google Shape;636;p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9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9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9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9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0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0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0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0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0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0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0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0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9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9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9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9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9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9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9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9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9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785567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4000"/>
              <a:buFont typeface="Montserrat"/>
              <a:buNone/>
            </a:pPr>
            <a:r>
              <a:rPr lang="pt-BR" sz="4000">
                <a:solidFill>
                  <a:srgbClr val="FF6600"/>
                </a:solidFill>
                <a:latin typeface="Montserrat"/>
                <a:ea typeface="Montserrat"/>
                <a:cs typeface="Montserrat"/>
                <a:sym typeface="Montserrat"/>
              </a:rPr>
              <a:t>Controle Interno Municipal: Plano de Ação e Auditorias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785567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pt-BR" sz="3200" b="1">
                <a:solidFill>
                  <a:schemeClr val="lt1"/>
                </a:solidFill>
              </a:rPr>
              <a:t>Auditorias Internas e Externas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>
              <a:solidFill>
                <a:schemeClr val="lt1"/>
              </a:solidFill>
            </a:endParaRPr>
          </a:p>
          <a:p>
            <a:pPr marL="0" lvl="0" indent="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pt-BR" sz="1800">
                <a:solidFill>
                  <a:schemeClr val="lt1"/>
                </a:solidFill>
              </a:rPr>
              <a:t>Abril, 2025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"/>
          <p:cNvSpPr txBox="1">
            <a:spLocks noGrp="1"/>
          </p:cNvSpPr>
          <p:nvPr>
            <p:ph type="body" idx="1"/>
          </p:nvPr>
        </p:nvSpPr>
        <p:spPr>
          <a:xfrm>
            <a:off x="838200" y="942679"/>
            <a:ext cx="10515600" cy="5234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2400" b="1">
                <a:latin typeface="Arial"/>
                <a:ea typeface="Arial"/>
                <a:cs typeface="Arial"/>
                <a:sym typeface="Arial"/>
              </a:rPr>
              <a:t>Auditorias Externas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>
              <a:latin typeface="Arial"/>
              <a:ea typeface="Arial"/>
              <a:cs typeface="Arial"/>
              <a:sym typeface="Arial"/>
            </a:endParaRPr>
          </a:p>
          <a:p>
            <a:pPr marL="0" lvl="0" indent="1074738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pt-BR" sz="2000" b="1">
                <a:latin typeface="Arial"/>
                <a:ea typeface="Arial"/>
                <a:cs typeface="Arial"/>
                <a:sym typeface="Arial"/>
              </a:rPr>
              <a:t>Estratégias</a:t>
            </a:r>
            <a:endParaRPr/>
          </a:p>
          <a:p>
            <a:pPr marL="1433513" lvl="0" indent="-179387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pt-BR" sz="1800" b="1">
                <a:latin typeface="Arial"/>
                <a:ea typeface="Arial"/>
                <a:cs typeface="Arial"/>
                <a:sym typeface="Arial"/>
              </a:rPr>
              <a:t>Parcerias com órgãos de controle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: Trabalhar em conjunto com tribunais de contas e controladorias para garantir avaliações independentes.</a:t>
            </a:r>
            <a:endParaRPr/>
          </a:p>
          <a:p>
            <a:pPr marL="1433513" lvl="0" indent="-179387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pt-BR" sz="1800" b="1">
                <a:latin typeface="Arial"/>
                <a:ea typeface="Arial"/>
                <a:cs typeface="Arial"/>
                <a:sym typeface="Arial"/>
              </a:rPr>
              <a:t>Publicação de relatórios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: Divulgar os resultados das auditorias para a população, promovendo transparência e prestação de contas.</a:t>
            </a:r>
            <a:endParaRPr/>
          </a:p>
          <a:p>
            <a:pPr marL="1433513" lvl="0" indent="-179387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pt-BR" sz="1800" b="1">
                <a:latin typeface="Arial"/>
                <a:ea typeface="Arial"/>
                <a:cs typeface="Arial"/>
                <a:sym typeface="Arial"/>
              </a:rPr>
              <a:t>Adoção de normas internacionais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: Seguir padrões como a ISO 37001 (Gestão Antissuborno) e a ISO 37301 (</a:t>
            </a:r>
            <a:r>
              <a:rPr lang="pt-BR" sz="1800" i="1">
                <a:latin typeface="Arial"/>
                <a:ea typeface="Arial"/>
                <a:cs typeface="Arial"/>
                <a:sym typeface="Arial"/>
              </a:rPr>
              <a:t>Compliance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), que ajudam a estruturar auditorias eficazes.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8" name="Google Shape;138;p10"/>
          <p:cNvCxnSpPr/>
          <p:nvPr/>
        </p:nvCxnSpPr>
        <p:spPr>
          <a:xfrm flipH="1">
            <a:off x="1951349" y="2215304"/>
            <a:ext cx="4097516" cy="9427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139" name="Google Shape;139;p10"/>
          <p:cNvCxnSpPr/>
          <p:nvPr/>
        </p:nvCxnSpPr>
        <p:spPr>
          <a:xfrm rot="10800000">
            <a:off x="1989057" y="2215304"/>
            <a:ext cx="0" cy="1715677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dot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"/>
          <p:cNvSpPr txBox="1">
            <a:spLocks noGrp="1"/>
          </p:cNvSpPr>
          <p:nvPr>
            <p:ph type="body" idx="1"/>
          </p:nvPr>
        </p:nvSpPr>
        <p:spPr>
          <a:xfrm>
            <a:off x="838200" y="838985"/>
            <a:ext cx="10515600" cy="5337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Estratégias para reduzir riscos de corrupção, melhorar a </a:t>
            </a:r>
            <a:r>
              <a:rPr lang="pt-BR" sz="2400" b="1" i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eficiência</a:t>
            </a:r>
            <a:r>
              <a:rPr lang="pt-BR" sz="2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dos serviços públicos e fortalecer a confiança da sociedade na gestão.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1"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1"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pt-BR" sz="2000" b="1">
                <a:latin typeface="Arial"/>
                <a:ea typeface="Arial"/>
                <a:cs typeface="Arial"/>
                <a:sym typeface="Arial"/>
              </a:rPr>
              <a:t>Transparência e Participação Social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358775" lvl="0" indent="-179387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pt-BR" sz="1800" b="1">
                <a:latin typeface="Arial"/>
                <a:ea typeface="Arial"/>
                <a:cs typeface="Arial"/>
                <a:sym typeface="Arial"/>
              </a:rPr>
              <a:t>Lei de Acesso à Informação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: Garantir que cidadãos possam solicitar e acessar dados sobre a gestão municipal.</a:t>
            </a:r>
            <a:endParaRPr/>
          </a:p>
          <a:p>
            <a:pPr marL="358775" lvl="0" indent="-179387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pt-BR" sz="1800" b="1">
                <a:latin typeface="Arial"/>
                <a:ea typeface="Arial"/>
                <a:cs typeface="Arial"/>
                <a:sym typeface="Arial"/>
              </a:rPr>
              <a:t>Ouvidorias e canais de denúncia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: Criar mecanismos para que a população possa reportar irregularidades e acompanhar ações corretivas.</a:t>
            </a:r>
            <a:endParaRPr/>
          </a:p>
          <a:p>
            <a:pPr marL="358775" lvl="0" indent="-179387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pt-BR" sz="1800" b="1">
                <a:latin typeface="Arial"/>
                <a:ea typeface="Arial"/>
                <a:cs typeface="Arial"/>
                <a:sym typeface="Arial"/>
              </a:rPr>
              <a:t>Conselhos municipais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: Estabelecer grupos de participação popular para monitorar e sugerir melhorias na administração pública.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5" name="Google Shape;145;p11"/>
          <p:cNvCxnSpPr/>
          <p:nvPr/>
        </p:nvCxnSpPr>
        <p:spPr>
          <a:xfrm flipH="1">
            <a:off x="913616" y="2799763"/>
            <a:ext cx="4097516" cy="9427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146" name="Google Shape;146;p11"/>
          <p:cNvCxnSpPr/>
          <p:nvPr/>
        </p:nvCxnSpPr>
        <p:spPr>
          <a:xfrm rot="10800000">
            <a:off x="951324" y="2799763"/>
            <a:ext cx="0" cy="1715677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dot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2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22860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i="0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Assegurar a </a:t>
            </a:r>
            <a:r>
              <a:rPr lang="pt-BR" sz="2400" b="1" i="1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conformidade com a legislação </a:t>
            </a:r>
            <a:r>
              <a:rPr lang="pt-BR" sz="2400" i="0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significa garantir que todas as ações, processos e decisões dentro da administração pública estejam de acordo com as leis e regulamentos vigentes.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i="0" u="none" strike="noStrik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pt-BR" sz="2000" b="1" i="0" u="none" strike="noStrike">
                <a:latin typeface="Arial"/>
                <a:ea typeface="Arial"/>
                <a:cs typeface="Arial"/>
                <a:sym typeface="Arial"/>
              </a:rPr>
              <a:t>Envolve</a:t>
            </a:r>
            <a:endParaRPr sz="2000" b="1">
              <a:latin typeface="Arial"/>
              <a:ea typeface="Arial"/>
              <a:cs typeface="Arial"/>
              <a:sym typeface="Arial"/>
            </a:endParaRPr>
          </a:p>
          <a:p>
            <a:pPr marL="358775" lvl="0" indent="-179387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Cumprimento das Normas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Seguir todas as regras estabelecidas por órgãos reguladores para evitar sanções legais.</a:t>
            </a:r>
            <a:endParaRPr/>
          </a:p>
          <a:p>
            <a:pPr marL="358775" lvl="0" indent="-179387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Garantir que as operações sejam conduzidas de maneira ética e aberta, promovendo a prestação de contas.</a:t>
            </a:r>
            <a:endParaRPr/>
          </a:p>
          <a:p>
            <a:pPr marL="358775" lvl="0" indent="-179387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Redução de Riscos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Minimizar possíveis problemas jurídicos, financeiros ou administrativos ao garantir que todas as práticas estejam alinhadas com a legislação.</a:t>
            </a:r>
            <a:endParaRPr/>
          </a:p>
          <a:p>
            <a:pPr marL="358775" lvl="0" indent="-179387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e Monitoramento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Implementar processos internos para revisar continuamente o cumprimento das normas e corrigir eventuais falhas.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2" name="Google Shape;152;p12"/>
          <p:cNvCxnSpPr/>
          <p:nvPr/>
        </p:nvCxnSpPr>
        <p:spPr>
          <a:xfrm flipH="1">
            <a:off x="838200" y="2488679"/>
            <a:ext cx="4097516" cy="9427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153" name="Google Shape;153;p12"/>
          <p:cNvCxnSpPr/>
          <p:nvPr/>
        </p:nvCxnSpPr>
        <p:spPr>
          <a:xfrm rot="10800000">
            <a:off x="875908" y="2488679"/>
            <a:ext cx="0" cy="1715677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dot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3"/>
          <p:cNvSpPr txBox="1">
            <a:spLocks noGrp="1"/>
          </p:cNvSpPr>
          <p:nvPr>
            <p:ph type="body" idx="1"/>
          </p:nvPr>
        </p:nvSpPr>
        <p:spPr>
          <a:xfrm>
            <a:off x="838200" y="369651"/>
            <a:ext cx="10515600" cy="5807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Promover </a:t>
            </a:r>
            <a:r>
              <a:rPr lang="pt-BR" sz="2400" b="1" i="1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eficiência</a:t>
            </a:r>
            <a:r>
              <a:rPr lang="pt-BR" sz="2400" b="1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BR" sz="2400" b="1" i="1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eficácia</a:t>
            </a:r>
            <a:r>
              <a:rPr lang="pt-BR" sz="2400" b="1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pt-BR" sz="2400" b="1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400" b="1" i="1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economicidade</a:t>
            </a:r>
            <a:r>
              <a:rPr lang="pt-BR" sz="2400" b="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significa garantir que os recursos sejam utilizados da melhor forma possível para alcançar resultados positivos na administração pública ou privada. </a:t>
            </a:r>
            <a:endParaRPr/>
          </a:p>
          <a:p>
            <a:pPr marL="228600" lvl="0" indent="-1143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3"/>
          <p:cNvSpPr/>
          <p:nvPr/>
        </p:nvSpPr>
        <p:spPr>
          <a:xfrm>
            <a:off x="1410093" y="1587206"/>
            <a:ext cx="5034699" cy="1715830"/>
          </a:xfrm>
          <a:custGeom>
            <a:avLst/>
            <a:gdLst/>
            <a:ahLst/>
            <a:cxnLst/>
            <a:rect l="l" t="t" r="r" b="b"/>
            <a:pathLst>
              <a:path w="5034699" h="1715830" extrusionOk="0">
                <a:moveTo>
                  <a:pt x="0" y="285977"/>
                </a:moveTo>
                <a:cubicBezTo>
                  <a:pt x="-23482" y="140945"/>
                  <a:pt x="131252" y="-1968"/>
                  <a:pt x="285977" y="0"/>
                </a:cubicBezTo>
                <a:cubicBezTo>
                  <a:pt x="1027378" y="-164848"/>
                  <a:pt x="3902866" y="-28479"/>
                  <a:pt x="4748722" y="0"/>
                </a:cubicBezTo>
                <a:cubicBezTo>
                  <a:pt x="4899109" y="-9563"/>
                  <a:pt x="5016355" y="147095"/>
                  <a:pt x="5034699" y="285977"/>
                </a:cubicBezTo>
                <a:cubicBezTo>
                  <a:pt x="5084558" y="745988"/>
                  <a:pt x="4945147" y="1106776"/>
                  <a:pt x="5034699" y="1429853"/>
                </a:cubicBezTo>
                <a:cubicBezTo>
                  <a:pt x="5008146" y="1584005"/>
                  <a:pt x="4886954" y="1729370"/>
                  <a:pt x="4748722" y="1715830"/>
                </a:cubicBezTo>
                <a:cubicBezTo>
                  <a:pt x="2622308" y="1761106"/>
                  <a:pt x="1653640" y="1570412"/>
                  <a:pt x="285977" y="1715830"/>
                </a:cubicBezTo>
                <a:cubicBezTo>
                  <a:pt x="142578" y="1692265"/>
                  <a:pt x="14197" y="1600786"/>
                  <a:pt x="0" y="1429853"/>
                </a:cubicBezTo>
                <a:cubicBezTo>
                  <a:pt x="-41431" y="891252"/>
                  <a:pt x="-71616" y="516352"/>
                  <a:pt x="0" y="285977"/>
                </a:cubicBezTo>
                <a:close/>
              </a:path>
            </a:pathLst>
          </a:custGeom>
          <a:noFill/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Eficiência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Refere-se ao uso otimizado dos recursos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disponíveis, buscando minimizar desperdícios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 maximizar a produtividade. Um processo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eficiente entrega resultados com menos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custos e tempo.</a:t>
            </a:r>
            <a:endParaRPr sz="2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3"/>
          <p:cNvSpPr/>
          <p:nvPr/>
        </p:nvSpPr>
        <p:spPr>
          <a:xfrm>
            <a:off x="6198909" y="2538167"/>
            <a:ext cx="4582998" cy="1781665"/>
          </a:xfrm>
          <a:custGeom>
            <a:avLst/>
            <a:gdLst/>
            <a:ahLst/>
            <a:cxnLst/>
            <a:rect l="l" t="t" r="r" b="b"/>
            <a:pathLst>
              <a:path w="4582998" h="1781665" extrusionOk="0">
                <a:moveTo>
                  <a:pt x="0" y="296950"/>
                </a:moveTo>
                <a:cubicBezTo>
                  <a:pt x="-25422" y="146925"/>
                  <a:pt x="148657" y="-9613"/>
                  <a:pt x="296950" y="0"/>
                </a:cubicBezTo>
                <a:cubicBezTo>
                  <a:pt x="915321" y="-164848"/>
                  <a:pt x="3404907" y="-28479"/>
                  <a:pt x="4286048" y="0"/>
                </a:cubicBezTo>
                <a:cubicBezTo>
                  <a:pt x="4430209" y="-25119"/>
                  <a:pt x="4577366" y="138801"/>
                  <a:pt x="4582998" y="296950"/>
                </a:cubicBezTo>
                <a:cubicBezTo>
                  <a:pt x="4650590" y="887686"/>
                  <a:pt x="4542730" y="1094057"/>
                  <a:pt x="4582998" y="1484715"/>
                </a:cubicBezTo>
                <a:cubicBezTo>
                  <a:pt x="4569870" y="1646843"/>
                  <a:pt x="4437856" y="1790041"/>
                  <a:pt x="4286048" y="1781665"/>
                </a:cubicBezTo>
                <a:cubicBezTo>
                  <a:pt x="3006147" y="1826941"/>
                  <a:pt x="827741" y="1636247"/>
                  <a:pt x="296950" y="1781665"/>
                </a:cubicBezTo>
                <a:cubicBezTo>
                  <a:pt x="144687" y="1762644"/>
                  <a:pt x="12496" y="1660151"/>
                  <a:pt x="0" y="1484715"/>
                </a:cubicBezTo>
                <a:cubicBezTo>
                  <a:pt x="-101422" y="960678"/>
                  <a:pt x="-94490" y="770584"/>
                  <a:pt x="0" y="296950"/>
                </a:cubicBezTo>
                <a:close/>
              </a:path>
            </a:pathLst>
          </a:custGeom>
          <a:noFill/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Eficácia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Está relacionada ao alcance dos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objetivos estabelecidos. Um sistema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eficaz cumpre sua função e atinge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as metas propostas, independentemente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dos recursos utilizados.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3"/>
          <p:cNvSpPr/>
          <p:nvPr/>
        </p:nvSpPr>
        <p:spPr>
          <a:xfrm>
            <a:off x="2922309" y="3852608"/>
            <a:ext cx="3742442" cy="2076851"/>
          </a:xfrm>
          <a:custGeom>
            <a:avLst/>
            <a:gdLst/>
            <a:ahLst/>
            <a:cxnLst/>
            <a:rect l="l" t="t" r="r" b="b"/>
            <a:pathLst>
              <a:path w="3742442" h="2076851" extrusionOk="0">
                <a:moveTo>
                  <a:pt x="0" y="346149"/>
                </a:moveTo>
                <a:cubicBezTo>
                  <a:pt x="-7145" y="158904"/>
                  <a:pt x="183902" y="-17703"/>
                  <a:pt x="346149" y="0"/>
                </a:cubicBezTo>
                <a:cubicBezTo>
                  <a:pt x="706487" y="-164848"/>
                  <a:pt x="1873911" y="-28479"/>
                  <a:pt x="3396293" y="0"/>
                </a:cubicBezTo>
                <a:cubicBezTo>
                  <a:pt x="3566580" y="-26443"/>
                  <a:pt x="3719720" y="178584"/>
                  <a:pt x="3742442" y="346149"/>
                </a:cubicBezTo>
                <a:cubicBezTo>
                  <a:pt x="3634487" y="506400"/>
                  <a:pt x="3666111" y="1069724"/>
                  <a:pt x="3742442" y="1730702"/>
                </a:cubicBezTo>
                <a:cubicBezTo>
                  <a:pt x="3704874" y="1916514"/>
                  <a:pt x="3560668" y="2095260"/>
                  <a:pt x="3396293" y="2076851"/>
                </a:cubicBezTo>
                <a:cubicBezTo>
                  <a:pt x="2327897" y="2122127"/>
                  <a:pt x="1847234" y="1931433"/>
                  <a:pt x="346149" y="2076851"/>
                </a:cubicBezTo>
                <a:cubicBezTo>
                  <a:pt x="159711" y="2069179"/>
                  <a:pt x="7195" y="1928460"/>
                  <a:pt x="0" y="1730702"/>
                </a:cubicBezTo>
                <a:cubicBezTo>
                  <a:pt x="101456" y="1084871"/>
                  <a:pt x="90415" y="672947"/>
                  <a:pt x="0" y="346149"/>
                </a:cubicBezTo>
                <a:close/>
              </a:path>
            </a:pathLst>
          </a:custGeom>
          <a:noFill/>
          <a:ln w="19050" cap="flat" cmpd="sng">
            <a:solidFill>
              <a:srgbClr val="082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Economicidade</a:t>
            </a: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Diz respeito à relação custo-benefício,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garantindo que os recursos sejam aplicados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 maneira racional e vantajosa,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evitando gastos desnecessários.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4"/>
          <p:cNvSpPr txBox="1">
            <a:spLocks noGrp="1"/>
          </p:cNvSpPr>
          <p:nvPr>
            <p:ph type="body" idx="1"/>
          </p:nvPr>
        </p:nvSpPr>
        <p:spPr>
          <a:xfrm>
            <a:off x="838200" y="914400"/>
            <a:ext cx="10515600" cy="4411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Panorama no Paraná</a:t>
            </a:r>
            <a:endParaRPr/>
          </a:p>
          <a:p>
            <a:pPr marL="228600" lvl="0" indent="-228600" algn="r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ctr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Tribunal de Contas do Estado do Paraná (TCE-PR)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desempenha um papel essencial na fiscalização do uso do dinheiro público e no controle externo dos municípios e do estado. Ele realiza auditorias externas para garantir que os recursos públicos sejam aplicados de forma eficiente, transparente e conforme a legislação vigente.</a:t>
            </a:r>
            <a:endParaRPr sz="2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5"/>
          <p:cNvSpPr txBox="1">
            <a:spLocks noGrp="1"/>
          </p:cNvSpPr>
          <p:nvPr>
            <p:ph type="body" idx="1"/>
          </p:nvPr>
        </p:nvSpPr>
        <p:spPr>
          <a:xfrm>
            <a:off x="838200" y="369651"/>
            <a:ext cx="10515600" cy="5807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Principais Atividades do TCE-PR nas Auditorias Externas</a:t>
            </a:r>
            <a:endParaRPr/>
          </a:p>
          <a:p>
            <a:pPr marL="228600" lvl="0" indent="-114300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-114300" algn="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Fiscalização das Contas Públicas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tribunal verifica a legalidade e a eficiência dos gastos do governo estadual e municipal, incluindo despesas com educação, saúde e infraestrutura.</a:t>
            </a:r>
            <a:endParaRPr/>
          </a:p>
          <a:p>
            <a:pPr marL="0" lvl="0" indent="-114300" algn="r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de Licitações e Contratos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TCE-PR analisa processos de licitação e contratos administrativos para evitar irregularidades e garantir que os recursos sejam bem empregados.</a:t>
            </a:r>
            <a:endParaRPr/>
          </a:p>
          <a:p>
            <a:pPr marL="0" lvl="0" indent="-114300" algn="r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de Gestão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São realizadas auditorias para avaliar a qualidade da administração pública, identificando oportunidades de melhoria e riscos que precisam ser mitigados.</a:t>
            </a:r>
            <a:endParaRPr/>
          </a:p>
          <a:p>
            <a:pPr marL="0" lvl="0" indent="-114300" algn="r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Normas Brasileiras de Auditoria do Setor Público (NBASPs)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tribunal segue padrões internacionais de auditoria pública para garantir maior profissionalismo e eficiência no controle externo.</a:t>
            </a:r>
            <a:endParaRPr/>
          </a:p>
          <a:p>
            <a:pPr marL="0" lvl="0" indent="-114300" algn="r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Participação da Sociedade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TCE-PR incentiva a participação dos cidadãos na fiscalização dos gastos públicos, promovendo maior transparência e controle social.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6"/>
          <p:cNvSpPr txBox="1">
            <a:spLocks noGrp="1"/>
          </p:cNvSpPr>
          <p:nvPr>
            <p:ph type="body" idx="1"/>
          </p:nvPr>
        </p:nvSpPr>
        <p:spPr>
          <a:xfrm>
            <a:off x="838200" y="369651"/>
            <a:ext cx="10515600" cy="5807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1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b="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Casos exemplares e práticas do Tribunal de Contas do Estado do Paraná</a:t>
            </a:r>
            <a:endParaRPr/>
          </a:p>
          <a:p>
            <a:pPr marL="0" lvl="0" indent="0" algn="just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</a:t>
            </a:r>
            <a:r>
              <a:rPr lang="pt-BR" sz="200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TCE-PR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tem implementado diversas práticas inovadoras para fortalecer a fiscalização e a transparência na gestão pública. 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Alguns exemplos: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457200" lvl="0" indent="-457200" algn="l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Programa de Avaliação de Contas Municipais do Governo (ProGov)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TCE-PR desenvolveu um sistema que não apenas analisa as contas municipais, mas também avalia a eficácia das políticas públicas. O programa envolve mais de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22.500 servidores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 utiliza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questionários objetivos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medir o desempenho em áreas como educação, saúde e assistência social.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7"/>
          <p:cNvSpPr txBox="1">
            <a:spLocks noGrp="1"/>
          </p:cNvSpPr>
          <p:nvPr>
            <p:ph type="body" idx="1"/>
          </p:nvPr>
        </p:nvSpPr>
        <p:spPr>
          <a:xfrm>
            <a:off x="838200" y="810705"/>
            <a:ext cx="10515600" cy="5366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 startAt="2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Escola de Gestão Pública (EGP)</a:t>
            </a:r>
            <a:endParaRPr/>
          </a:p>
          <a:p>
            <a:pPr marL="442913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 parceria com o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Ministério Público do Paraná (MPPR)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o TCE-PR promove eventos para capacitar gestores municipais sobre desafios e responsabilidades na administração pública. </a:t>
            </a:r>
            <a:endParaRPr/>
          </a:p>
          <a:p>
            <a:pPr marL="442913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Um exemplo foi o evento realizado em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Santo Antônio da Platina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que abordou planejamento orçamentário e prestação de contas eficientes.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 startAt="3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Inteligência Artificial na Fiscalização</a:t>
            </a:r>
            <a:endParaRPr/>
          </a:p>
          <a:p>
            <a:pPr marL="442913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tribunal tem investido em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tecnologia e IA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automatizar análises e detectar fraudes, permitindo uma fiscalização mais ágil e precisa.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 startAt="4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na Publicação de Atos Oficiais</a:t>
            </a:r>
            <a:endParaRPr/>
          </a:p>
          <a:p>
            <a:pPr marL="442913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TCE-PR reforçou que a publicação de editais de licitação deve ocorrer em jornais de grande circulação, sejam eles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impressos ou digitais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garantindo publicidade e acesso à informação.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Essas iniciativas demonstram o compromisso do TCE-PR 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 a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modernização da fiscalização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 a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melhoria da gestão pública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 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Processos Administrativos</a:t>
            </a:r>
            <a:endParaRPr/>
          </a:p>
        </p:txBody>
      </p:sp>
      <p:sp>
        <p:nvSpPr>
          <p:cNvPr id="187" name="Google Shape;187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508250" lvl="0" indent="-3587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 da Auditoria: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Avaliar processos administrativos para garantir eficiência, organização, transparência e conformidade com normas internas e externas.</a:t>
            </a:r>
            <a:endParaRPr/>
          </a:p>
          <a:p>
            <a:pPr marL="2508250" lvl="0" indent="-358775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Controle de contratos administrativos, gestão de documentos e cumprimento de prazos em atividades internas.</a:t>
            </a:r>
            <a:endParaRPr/>
          </a:p>
          <a:p>
            <a:pPr marL="2508250" lvl="0" indent="-358775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Riscos Auditados: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Procedimentos ineficazes, falta de controle sobre trâmites e falhas em registros.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9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Exemplos de Controle de Processos Administrativos</a:t>
            </a:r>
            <a:endParaRPr sz="2400">
              <a:solidFill>
                <a:schemeClr val="accent2"/>
              </a:solidFill>
            </a:endParaRPr>
          </a:p>
          <a:p>
            <a:pPr marL="228600" lvl="0" indent="-228600" algn="l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Gestão de Documentos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e órgãos públicos implementam sistemas digitais para armazenar e organizar documentos, garantindo fácil acesso e segurança.</a:t>
            </a:r>
            <a:endParaRPr/>
          </a:p>
          <a:p>
            <a:pPr marL="1074738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de Fluxos de Trabalho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Utilização de softwares de gestão para acompanhar tarefas e prazos, evitando atrasos e retrabalho.</a:t>
            </a:r>
            <a:endParaRPr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Controle Financeiro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internas e externas ajudam a garantir que os recursos sejam utilizados corretamente, prevenindo fraudes e desperdícios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1074738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Padronização de Procedimentos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 adotam manuais operacionais para garantir que todos os funcionários sigam processos padronizados, reduzindo erros e aumentando a produtividade.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body" idx="1"/>
          </p:nvPr>
        </p:nvSpPr>
        <p:spPr>
          <a:xfrm>
            <a:off x="2309566" y="377072"/>
            <a:ext cx="7984503" cy="57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None/>
            </a:pPr>
            <a:r>
              <a:rPr lang="pt-BR" sz="36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Marcia do Valle</a:t>
            </a:r>
            <a:endParaRPr sz="3600" b="1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Mestre em Fazenda Pública e Administração Financeira pelo </a:t>
            </a:r>
            <a:r>
              <a:rPr lang="pt-BR" sz="2000" b="0" i="1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Instituto de Estudios Fiscales – IEF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BR" sz="2000" b="0" i="1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Universidad Nacional de Educación a Distancia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UNED, em Madrid. Pós-graduada em MBA Executivo: Gestão Pública Fazendária pela Fundação Getúlio Vargas – FGV e em Gestão Empresarial pela Universidade do Vale do Itajaí  – UNIVALI. Especialização em Contabilidade Aplicada ao Setor Público pela Escola de Gestão do Tribunal de Contas do Estado do Paraná – TCEPR. </a:t>
            </a:r>
            <a:endParaRPr sz="2000" b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Atuação profissional como agente fazendária, em Gestão Pública, Orçamentária e Financeira desde 2006, nas Secretarias de Estado de Educação, de Planejamento e da Fazenda Pública. Atualmente, Coordenadora do Departamento Financeiro na Subprocuradoria-Geral de Justiça  para Assuntos Administrativos – SubAdm do Ministério Público do Paraná.</a:t>
            </a:r>
            <a:endParaRPr sz="2000" b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0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Recomendações para um Controle Eficiente</a:t>
            </a:r>
            <a:endParaRPr sz="2400">
              <a:solidFill>
                <a:schemeClr val="accent2"/>
              </a:solidFill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Automatização de Processos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Investir em tecnologia para reduzir erros manuais e aumentar a eficiência.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Definição de Indicadores de Desempenho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Estabelecer  métricas para avaliar a eficácia dos processos administrativos.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Treinamento Contínuo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Capacitar funcionários para garantir que todos compreendam e sigam os procedimentos corretamente.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Revisão e Melhoria Contínua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Monitorar e ajustar processos regularmente para otimizar resultados.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e Comunicação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Manter registros claros e acessíveis para facilitar auditorias e garantir conformidade com normas</a:t>
            </a:r>
            <a:r>
              <a:rPr lang="pt-BR" sz="19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228600" lvl="0" indent="-1016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Google Shape;202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80143"/>
            <a:ext cx="3529872" cy="5647417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21"/>
          <p:cNvSpPr txBox="1">
            <a:spLocks noGrp="1"/>
          </p:cNvSpPr>
          <p:nvPr>
            <p:ph type="body" idx="1"/>
          </p:nvPr>
        </p:nvSpPr>
        <p:spPr>
          <a:xfrm>
            <a:off x="3742440" y="358219"/>
            <a:ext cx="6542203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fiscalização de contratos, licenças e decisões internas é essencial para garantir transparência, conformidade e eficiência na gestão pública e privada. 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2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Alguns exemplos e recomendações para um controle eficaz</a:t>
            </a:r>
            <a:endParaRPr sz="2400">
              <a:solidFill>
                <a:schemeClr val="accent2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1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Fiscalização</a:t>
            </a:r>
            <a:endParaRPr sz="1400"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Fiscalização Contratual - 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setor público, órgãos como o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Tribunal de Contas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realizam auditorias para verificar se contratos administrativos estão sendo cumpridos conforme a legislação. Um exemplo é a aplicação da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Lei nº 14.133, de 2021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que estabelece regras para a governança e execução de contratos.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Controle de Licenças – 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e governos devem monitorar licenças ambientais, sanitárias e operacionais para garantir conformidade com normas regulatórias. Um modelo de gestão eficaz pode incluir registros detalhados e auditorias periódicas.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Decisões Internas – 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fiscalização de decisões administrativas garante que políticas internas sejam aplicadas corretamente. Um exemplo é a implementação de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manuais de gestão e fiscalização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que padronizam procedimentos e fortalecem o controle interno.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3"/>
          <p:cNvSpPr txBox="1">
            <a:spLocks noGrp="1"/>
          </p:cNvSpPr>
          <p:nvPr>
            <p:ph type="body" idx="1"/>
          </p:nvPr>
        </p:nvSpPr>
        <p:spPr>
          <a:xfrm>
            <a:off x="838200" y="820131"/>
            <a:ext cx="10515600" cy="5356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uma Fiscalização Eficiente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1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3"/>
          <p:cNvSpPr txBox="1"/>
          <p:nvPr/>
        </p:nvSpPr>
        <p:spPr>
          <a:xfrm>
            <a:off x="838199" y="1611983"/>
            <a:ext cx="2310354" cy="4425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Definição de Responsabilidades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Designar gestores e fiscais para acompanhar contratos e licenças, garantindo que todas as obrigações sejam cumpridas.</a:t>
            </a:r>
            <a:endParaRPr/>
          </a:p>
        </p:txBody>
      </p:sp>
      <p:sp>
        <p:nvSpPr>
          <p:cNvPr id="215" name="Google Shape;215;p23"/>
          <p:cNvSpPr txBox="1"/>
          <p:nvPr/>
        </p:nvSpPr>
        <p:spPr>
          <a:xfrm>
            <a:off x="3148553" y="1611982"/>
            <a:ext cx="1707036" cy="3799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Tecnologia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Implementar sistemas digitais para monitoramento e auditoria, reduzindo erros e aumentando a transparência.</a:t>
            </a:r>
            <a:endParaRPr/>
          </a:p>
        </p:txBody>
      </p:sp>
      <p:sp>
        <p:nvSpPr>
          <p:cNvPr id="216" name="Google Shape;216;p23"/>
          <p:cNvSpPr txBox="1"/>
          <p:nvPr/>
        </p:nvSpPr>
        <p:spPr>
          <a:xfrm>
            <a:off x="4855589" y="1611982"/>
            <a:ext cx="1987875" cy="3799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Capacitação Contínua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servidores e funcionários para garantir que compreendam as normas e saibam como aplicá-las corretamente.</a:t>
            </a:r>
            <a:endParaRPr/>
          </a:p>
        </p:txBody>
      </p:sp>
      <p:sp>
        <p:nvSpPr>
          <p:cNvPr id="217" name="Google Shape;217;p23"/>
          <p:cNvSpPr txBox="1"/>
          <p:nvPr/>
        </p:nvSpPr>
        <p:spPr>
          <a:xfrm>
            <a:off x="6843464" y="1611982"/>
            <a:ext cx="2008695" cy="3506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Revisão Periódica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  auditorias regulares para identificar falhas e oportunidades de melhoria.</a:t>
            </a:r>
            <a:endParaRPr/>
          </a:p>
        </p:txBody>
      </p:sp>
      <p:sp>
        <p:nvSpPr>
          <p:cNvPr id="218" name="Google Shape;218;p23"/>
          <p:cNvSpPr txBox="1"/>
          <p:nvPr/>
        </p:nvSpPr>
        <p:spPr>
          <a:xfrm>
            <a:off x="8831340" y="1611983"/>
            <a:ext cx="2008694" cy="350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e Comunicação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Manter registros claros e acessíveis para facilitar auditorias e garantir conformidade com normas.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Recursos Humanos</a:t>
            </a:r>
            <a:endParaRPr/>
          </a:p>
        </p:txBody>
      </p:sp>
      <p:sp>
        <p:nvSpPr>
          <p:cNvPr id="224" name="Google Shape;224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865438" lvl="0" indent="-3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 da Auditoria: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Verificar a gestão de pessoal, incluindo admissões, promoções e desligamentos, além de benefícios concedidos.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Auditoria da folha de pagamento, controle de frequência e revisão de políticas de capacitação.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Riscos Auditados: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Pagamentos indevidos, nepotismo, ausência de treinamentos obrigatórios.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5"/>
          <p:cNvSpPr txBox="1">
            <a:spLocks noGrp="1"/>
          </p:cNvSpPr>
          <p:nvPr>
            <p:ph type="body" idx="1"/>
          </p:nvPr>
        </p:nvSpPr>
        <p:spPr>
          <a:xfrm>
            <a:off x="838200" y="867265"/>
            <a:ext cx="10515600" cy="5309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Exemplos de Auditoria na Gestão de Pessoal</a:t>
            </a:r>
            <a:endParaRPr sz="2400">
              <a:solidFill>
                <a:schemeClr val="accent2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Admissões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Uma auditoria pode verificar se os processos seletivos seguem critérios objetivos e legais. Por exemplo, órgãos públicos devem garantir que concursos e contratações respeitem a legislação vigente.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Promoções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Empresas e instituições públicas realizam auditorias para avaliar se as promoções são concedidas com base em mérito e desempenho, evitando favorecimentos indevidos.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Desligamentos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Auditorias podem revisar demissões para garantir que sejam feitas conforme as normas trabalhistas, evitando riscos jurídicos e garantindo direitos dos funcionários.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oogle Shape;234;p26"/>
          <p:cNvGrpSpPr/>
          <p:nvPr/>
        </p:nvGrpSpPr>
        <p:grpSpPr>
          <a:xfrm>
            <a:off x="842880" y="844186"/>
            <a:ext cx="10506238" cy="4375469"/>
            <a:chOff x="4680" y="721637"/>
            <a:chExt cx="10506238" cy="4375469"/>
          </a:xfrm>
        </p:grpSpPr>
        <p:sp>
          <p:nvSpPr>
            <p:cNvPr id="235" name="Google Shape;235;p26"/>
            <p:cNvSpPr/>
            <p:nvPr/>
          </p:nvSpPr>
          <p:spPr>
            <a:xfrm>
              <a:off x="2449061" y="1607517"/>
              <a:ext cx="590580" cy="9144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w="12700" cap="flat" cmpd="sng">
              <a:solidFill>
                <a:srgbClr val="126082"/>
              </a:solidFill>
              <a:prstDash val="solid"/>
              <a:miter lim="800000"/>
              <a:headEnd type="none" w="sm" len="sm"/>
              <a:tailEnd type="stealth" w="med" len="med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6"/>
            <p:cNvSpPr txBox="1"/>
            <p:nvPr/>
          </p:nvSpPr>
          <p:spPr>
            <a:xfrm>
              <a:off x="2728822" y="1650131"/>
              <a:ext cx="31059" cy="62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Arial"/>
                <a:buNone/>
              </a:pPr>
              <a:endParaRPr sz="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26"/>
            <p:cNvSpPr/>
            <p:nvPr/>
          </p:nvSpPr>
          <p:spPr>
            <a:xfrm>
              <a:off x="4680" y="772997"/>
              <a:ext cx="2446181" cy="1760479"/>
            </a:xfrm>
            <a:prstGeom prst="rect">
              <a:avLst/>
            </a:prstGeom>
            <a:solidFill>
              <a:srgbClr val="126082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26"/>
            <p:cNvSpPr txBox="1"/>
            <p:nvPr/>
          </p:nvSpPr>
          <p:spPr>
            <a:xfrm>
              <a:off x="4680" y="772997"/>
              <a:ext cx="2446181" cy="17604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2325" tIns="138900" rIns="132325" bIns="138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lang="pt-BR" sz="20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Recomendações para uma Auditoria Eficiente</a:t>
              </a:r>
              <a:endPara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26"/>
            <p:cNvSpPr/>
            <p:nvPr/>
          </p:nvSpPr>
          <p:spPr>
            <a:xfrm>
              <a:off x="6135010" y="1607517"/>
              <a:ext cx="590580" cy="9144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w="12700" cap="flat" cmpd="sng">
              <a:solidFill>
                <a:srgbClr val="126082"/>
              </a:solidFill>
              <a:prstDash val="solid"/>
              <a:miter lim="800000"/>
              <a:headEnd type="none" w="sm" len="sm"/>
              <a:tailEnd type="stealth" w="med" len="med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26"/>
            <p:cNvSpPr txBox="1"/>
            <p:nvPr/>
          </p:nvSpPr>
          <p:spPr>
            <a:xfrm>
              <a:off x="6414771" y="1650131"/>
              <a:ext cx="31059" cy="62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Arial"/>
                <a:buNone/>
              </a:pPr>
              <a:endParaRPr sz="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26"/>
            <p:cNvSpPr/>
            <p:nvPr/>
          </p:nvSpPr>
          <p:spPr>
            <a:xfrm>
              <a:off x="3072042" y="721637"/>
              <a:ext cx="3064768" cy="1863200"/>
            </a:xfrm>
            <a:prstGeom prst="rect">
              <a:avLst/>
            </a:prstGeom>
            <a:solidFill>
              <a:srgbClr val="126082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26"/>
            <p:cNvSpPr txBox="1"/>
            <p:nvPr/>
          </p:nvSpPr>
          <p:spPr>
            <a:xfrm>
              <a:off x="3072042" y="721637"/>
              <a:ext cx="3064768" cy="186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2325" tIns="138900" rIns="132325" bIns="138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pt-BR" sz="15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Padronização de Processo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525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pt-BR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Criar diretrizes claras para admissões, promoções e desligamentos, garantindo que todos os procedimentos sejam justos e transparentes.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26"/>
            <p:cNvSpPr/>
            <p:nvPr/>
          </p:nvSpPr>
          <p:spPr>
            <a:xfrm>
              <a:off x="1620208" y="2583037"/>
              <a:ext cx="6608696" cy="59058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63475"/>
                  </a:lnTo>
                  <a:lnTo>
                    <a:pt x="0" y="63475"/>
                  </a:lnTo>
                  <a:lnTo>
                    <a:pt x="0" y="120000"/>
                  </a:lnTo>
                </a:path>
              </a:pathLst>
            </a:custGeom>
            <a:noFill/>
            <a:ln w="12700" cap="flat" cmpd="sng">
              <a:solidFill>
                <a:srgbClr val="126082"/>
              </a:solidFill>
              <a:prstDash val="solid"/>
              <a:miter lim="800000"/>
              <a:headEnd type="none" w="sm" len="sm"/>
              <a:tailEnd type="stealth" w="med" len="med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26"/>
            <p:cNvSpPr txBox="1"/>
            <p:nvPr/>
          </p:nvSpPr>
          <p:spPr>
            <a:xfrm>
              <a:off x="4758611" y="2875221"/>
              <a:ext cx="331891" cy="62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Arial"/>
                <a:buNone/>
              </a:pPr>
              <a:endParaRPr sz="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26"/>
            <p:cNvSpPr/>
            <p:nvPr/>
          </p:nvSpPr>
          <p:spPr>
            <a:xfrm>
              <a:off x="6757990" y="721637"/>
              <a:ext cx="2941828" cy="1863200"/>
            </a:xfrm>
            <a:prstGeom prst="rect">
              <a:avLst/>
            </a:prstGeom>
            <a:solidFill>
              <a:srgbClr val="126082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26"/>
            <p:cNvSpPr txBox="1"/>
            <p:nvPr/>
          </p:nvSpPr>
          <p:spPr>
            <a:xfrm>
              <a:off x="6757990" y="721637"/>
              <a:ext cx="2941828" cy="186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2325" tIns="138900" rIns="132325" bIns="138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pt-BR" sz="15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Uso de Tecnologia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525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pt-BR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Implementar sistemas digitais para monitorar registros e evitar erros ou fraudes.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26"/>
            <p:cNvSpPr/>
            <p:nvPr/>
          </p:nvSpPr>
          <p:spPr>
            <a:xfrm>
              <a:off x="3233936" y="4105842"/>
              <a:ext cx="590580" cy="9144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w="12700" cap="flat" cmpd="sng">
              <a:solidFill>
                <a:srgbClr val="126082"/>
              </a:solidFill>
              <a:prstDash val="solid"/>
              <a:miter lim="800000"/>
              <a:headEnd type="none" w="sm" len="sm"/>
              <a:tailEnd type="stealth" w="med" len="med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26"/>
            <p:cNvSpPr txBox="1"/>
            <p:nvPr/>
          </p:nvSpPr>
          <p:spPr>
            <a:xfrm>
              <a:off x="3513697" y="4148456"/>
              <a:ext cx="31059" cy="62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Arial"/>
                <a:buNone/>
              </a:pPr>
              <a:endParaRPr sz="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26"/>
            <p:cNvSpPr/>
            <p:nvPr/>
          </p:nvSpPr>
          <p:spPr>
            <a:xfrm>
              <a:off x="4680" y="3206018"/>
              <a:ext cx="3231055" cy="1891088"/>
            </a:xfrm>
            <a:prstGeom prst="rect">
              <a:avLst/>
            </a:prstGeom>
            <a:solidFill>
              <a:srgbClr val="126082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26"/>
            <p:cNvSpPr txBox="1"/>
            <p:nvPr/>
          </p:nvSpPr>
          <p:spPr>
            <a:xfrm>
              <a:off x="4680" y="3206018"/>
              <a:ext cx="3231055" cy="18910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2325" tIns="138900" rIns="132325" bIns="138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pt-BR" sz="15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Capacitação Contínua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525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pt-BR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Treinar gestores e equipes de RH para garantir que sigam as melhores práticas e normas trabalhistas.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26"/>
            <p:cNvSpPr/>
            <p:nvPr/>
          </p:nvSpPr>
          <p:spPr>
            <a:xfrm>
              <a:off x="6939979" y="4105842"/>
              <a:ext cx="590580" cy="9144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w="12700" cap="flat" cmpd="sng">
              <a:solidFill>
                <a:srgbClr val="126082"/>
              </a:solidFill>
              <a:prstDash val="solid"/>
              <a:miter lim="800000"/>
              <a:headEnd type="none" w="sm" len="sm"/>
              <a:tailEnd type="stealth" w="med" len="med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26"/>
            <p:cNvSpPr txBox="1"/>
            <p:nvPr/>
          </p:nvSpPr>
          <p:spPr>
            <a:xfrm>
              <a:off x="7219739" y="4148456"/>
              <a:ext cx="31059" cy="62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Arial"/>
                <a:buNone/>
              </a:pPr>
              <a:endParaRPr sz="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26"/>
            <p:cNvSpPr/>
            <p:nvPr/>
          </p:nvSpPr>
          <p:spPr>
            <a:xfrm>
              <a:off x="3856916" y="3230535"/>
              <a:ext cx="3084862" cy="1842053"/>
            </a:xfrm>
            <a:prstGeom prst="rect">
              <a:avLst/>
            </a:prstGeom>
            <a:solidFill>
              <a:srgbClr val="126082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26"/>
            <p:cNvSpPr txBox="1"/>
            <p:nvPr/>
          </p:nvSpPr>
          <p:spPr>
            <a:xfrm>
              <a:off x="3856916" y="3230535"/>
              <a:ext cx="3084862" cy="18420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2325" tIns="138900" rIns="132325" bIns="138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pt-BR" sz="15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Revisão Periódica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525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pt-BR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Realizar auditorias regulares para identificar falhas e oportunidades de melhoria.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26"/>
            <p:cNvSpPr/>
            <p:nvPr/>
          </p:nvSpPr>
          <p:spPr>
            <a:xfrm>
              <a:off x="7562959" y="3250256"/>
              <a:ext cx="2947959" cy="1802611"/>
            </a:xfrm>
            <a:prstGeom prst="rect">
              <a:avLst/>
            </a:prstGeom>
            <a:solidFill>
              <a:srgbClr val="126082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26"/>
            <p:cNvSpPr txBox="1"/>
            <p:nvPr/>
          </p:nvSpPr>
          <p:spPr>
            <a:xfrm>
              <a:off x="7562959" y="3250256"/>
              <a:ext cx="2947959" cy="18026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2325" tIns="138900" rIns="132325" bIns="138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pt-BR" sz="15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Transparência e Comunicação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525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pt-BR" sz="15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Manter registros claros e acessíveis para facilitar auditorias e garantir conformidade com normas.</a:t>
              </a:r>
              <a:endParaRPr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7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Controle de folha de pagamento e benefícios.</a:t>
            </a:r>
            <a:endParaRPr/>
          </a:p>
          <a:p>
            <a:pPr marL="0" lvl="0" indent="0" algn="just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controle da folha de pagamento e dos benefícios é essencial para garantir a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gestão eficiente dos recursos humanos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evitando erros, garantindo conformidade legal e promovendo a satisfação dos colaboradores. </a:t>
            </a:r>
            <a:endParaRPr/>
          </a:p>
          <a:p>
            <a:pPr marL="0" lvl="0" indent="0" algn="just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sz="1400"/>
          </a:p>
          <a:p>
            <a:pPr marL="2286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Controle de Folha de Pagamento e Benefícios</a:t>
            </a:r>
            <a:endParaRPr sz="1400"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Automação do Processo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Empresas utilizam sistemas digitais para calcular salários, descontos e benefícios, reduzindo erros e aumentando a eficiência.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Gestão de Benefícios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Organizações implementam políticas claras para benefícios como plano de saúde, vale-alimentação e previdência privada, garantindo que sejam distribuídos de forma justa.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de Custos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Auditorias internas verificam se os pagamentos estão corretos e se os benefícios oferecidos são sustentáveis financeiramente.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8"/>
          <p:cNvSpPr txBox="1">
            <a:spLocks noGrp="1"/>
          </p:cNvSpPr>
          <p:nvPr>
            <p:ph type="body" idx="1"/>
          </p:nvPr>
        </p:nvSpPr>
        <p:spPr>
          <a:xfrm>
            <a:off x="838200" y="848411"/>
            <a:ext cx="10515600" cy="532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 Controle Eficiente</a:t>
            </a:r>
            <a:endParaRPr sz="1400"/>
          </a:p>
          <a:p>
            <a:pPr marL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7" name="Google Shape;267;p28"/>
          <p:cNvGrpSpPr/>
          <p:nvPr/>
        </p:nvGrpSpPr>
        <p:grpSpPr>
          <a:xfrm>
            <a:off x="1081576" y="1470049"/>
            <a:ext cx="9180433" cy="3729550"/>
            <a:chOff x="819983" y="2124"/>
            <a:chExt cx="9180433" cy="3729550"/>
          </a:xfrm>
        </p:grpSpPr>
        <p:sp>
          <p:nvSpPr>
            <p:cNvPr id="268" name="Google Shape;268;p28"/>
            <p:cNvSpPr/>
            <p:nvPr/>
          </p:nvSpPr>
          <p:spPr>
            <a:xfrm>
              <a:off x="819983" y="2124"/>
              <a:ext cx="2868885" cy="1721331"/>
            </a:xfrm>
            <a:prstGeom prst="rect">
              <a:avLst/>
            </a:prstGeom>
            <a:solidFill>
              <a:srgbClr val="E97131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28"/>
            <p:cNvSpPr txBox="1"/>
            <p:nvPr/>
          </p:nvSpPr>
          <p:spPr>
            <a:xfrm>
              <a:off x="819983" y="2124"/>
              <a:ext cx="2868885" cy="1721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pt-BR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Utilizar Tecnologia</a:t>
              </a:r>
              <a:r>
                <a:rPr lang="pt-BR"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pt-BR"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Softwares de gestão ajudam a automatizar cálculos e evitar erros.</a:t>
              </a: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28"/>
            <p:cNvSpPr/>
            <p:nvPr/>
          </p:nvSpPr>
          <p:spPr>
            <a:xfrm>
              <a:off x="3975757" y="2124"/>
              <a:ext cx="2868885" cy="1721331"/>
            </a:xfrm>
            <a:prstGeom prst="rect">
              <a:avLst/>
            </a:prstGeom>
            <a:solidFill>
              <a:srgbClr val="D5AE1D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28"/>
            <p:cNvSpPr txBox="1"/>
            <p:nvPr/>
          </p:nvSpPr>
          <p:spPr>
            <a:xfrm>
              <a:off x="3975757" y="2124"/>
              <a:ext cx="2868885" cy="1721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pt-BR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Definir Políticas Claras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pt-BR"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Estabelecer regras transparentes para concessão de benefícios e pagamentos.</a:t>
              </a: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28"/>
            <p:cNvSpPr/>
            <p:nvPr/>
          </p:nvSpPr>
          <p:spPr>
            <a:xfrm>
              <a:off x="7131531" y="2124"/>
              <a:ext cx="2868885" cy="1721331"/>
            </a:xfrm>
            <a:prstGeom prst="rect">
              <a:avLst/>
            </a:prstGeom>
            <a:solidFill>
              <a:srgbClr val="8CAF1D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28"/>
            <p:cNvSpPr txBox="1"/>
            <p:nvPr/>
          </p:nvSpPr>
          <p:spPr>
            <a:xfrm>
              <a:off x="7131531" y="2124"/>
              <a:ext cx="2868885" cy="1721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pt-BR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Realizar Auditorias Regulares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pt-BR"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Monitorar a folha de pagamento para evitar fraudes e inconsistências.</a:t>
              </a: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28"/>
            <p:cNvSpPr/>
            <p:nvPr/>
          </p:nvSpPr>
          <p:spPr>
            <a:xfrm>
              <a:off x="2397870" y="2010343"/>
              <a:ext cx="2868885" cy="1721331"/>
            </a:xfrm>
            <a:prstGeom prst="rect">
              <a:avLst/>
            </a:prstGeom>
            <a:solidFill>
              <a:srgbClr val="3E8B1B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28"/>
            <p:cNvSpPr txBox="1"/>
            <p:nvPr/>
          </p:nvSpPr>
          <p:spPr>
            <a:xfrm>
              <a:off x="2397870" y="2010343"/>
              <a:ext cx="2868885" cy="1721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pt-BR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Capacitar a Equipe de RH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pt-BR"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Treinar profissionais para garantir conformidade com a legislação trabalhista.</a:t>
              </a: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28"/>
            <p:cNvSpPr/>
            <p:nvPr/>
          </p:nvSpPr>
          <p:spPr>
            <a:xfrm>
              <a:off x="5553644" y="2010343"/>
              <a:ext cx="2868885" cy="1721331"/>
            </a:xfrm>
            <a:prstGeom prst="rect">
              <a:avLst/>
            </a:prstGeom>
            <a:solidFill>
              <a:srgbClr val="186923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28"/>
            <p:cNvSpPr txBox="1"/>
            <p:nvPr/>
          </p:nvSpPr>
          <p:spPr>
            <a:xfrm>
              <a:off x="5553644" y="2010343"/>
              <a:ext cx="2868885" cy="1721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pt-BR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Garantir Transparência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pt-BR"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Manter registros acessíveis e comunicar claramente os critérios de pagamento e benefícios.</a:t>
              </a: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Procedimentos</a:t>
            </a:r>
            <a:endParaRPr/>
          </a:p>
        </p:txBody>
      </p:sp>
      <p:sp>
        <p:nvSpPr>
          <p:cNvPr id="283" name="Google Shape;283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865438" lvl="0" indent="-3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 da Auditoria: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Garantir que sindicâncias e processos disciplinares sejam conduzidos de forma ética, justa e em conformidade com normas legais.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Análise de procedimentos em sindicâncias e revisão de critérios de avaliação de desempenho.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Riscos Auditados: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Prejuízo à imparcialidade e inconsistências nos critérios de avaliação.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Conceitos Iniciais</a:t>
            </a:r>
            <a:endParaRPr/>
          </a:p>
        </p:txBody>
      </p:sp>
      <p:sp>
        <p:nvSpPr>
          <p:cNvPr id="96" name="Google Shape;96;p3"/>
          <p:cNvSpPr txBox="1">
            <a:spLocks noGrp="1"/>
          </p:cNvSpPr>
          <p:nvPr>
            <p:ph type="body" idx="1"/>
          </p:nvPr>
        </p:nvSpPr>
        <p:spPr>
          <a:xfrm>
            <a:off x="3026004" y="1825625"/>
            <a:ext cx="7220932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Definição de auditoria interna e externa.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Diferenças entre os dois tipos de auditoria.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Importância das auditorias para a governança pública.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Abordar auditorias: administrativas, recursos humanos, procedimentos, tributação, compras e licitações, gestão de contratos, tesouraria, contabilidade, jurídica, regime previdenciário, controle de frota e obras públicas.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Objetivos das auditorias, exemplos e riscos auditados.</a:t>
            </a:r>
            <a:endParaRPr/>
          </a:p>
        </p:txBody>
      </p:sp>
      <p:pic>
        <p:nvPicPr>
          <p:cNvPr id="97" name="Google Shape;97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49579" y="1933575"/>
            <a:ext cx="1876425" cy="1495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0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Sindicâncias</a:t>
            </a:r>
            <a:endParaRPr/>
          </a:p>
          <a:p>
            <a:pPr marL="22860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Papel das auditorias na condução e revisão de processos internos</a:t>
            </a:r>
            <a:endParaRPr/>
          </a:p>
          <a:p>
            <a:pPr marL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sindicância é um procedimento administrativo utilizado para apurar irregularidades dentro de uma organização, seja pública ou privada. </a:t>
            </a:r>
            <a:endParaRPr/>
          </a:p>
          <a:p>
            <a:pPr marL="0" lvl="0" indent="0" algn="ctr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 auditorias desempenham um papel fundamental na condução e revisão desses processos, garantindo transparência e conformidade com as normas.</a:t>
            </a:r>
            <a:endParaRPr sz="20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1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Sindicâncias e Auditorias</a:t>
            </a:r>
            <a:endParaRPr sz="1400"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4" name="Google Shape;294;p31"/>
          <p:cNvGrpSpPr/>
          <p:nvPr/>
        </p:nvGrpSpPr>
        <p:grpSpPr>
          <a:xfrm>
            <a:off x="1190739" y="881938"/>
            <a:ext cx="9810522" cy="4771305"/>
            <a:chOff x="0" y="19385"/>
            <a:chExt cx="9810522" cy="4771305"/>
          </a:xfrm>
        </p:grpSpPr>
        <p:sp>
          <p:nvSpPr>
            <p:cNvPr id="295" name="Google Shape;295;p31"/>
            <p:cNvSpPr/>
            <p:nvPr/>
          </p:nvSpPr>
          <p:spPr>
            <a:xfrm>
              <a:off x="0" y="19385"/>
              <a:ext cx="9810522" cy="786240"/>
            </a:xfrm>
            <a:prstGeom prst="roundRect">
              <a:avLst>
                <a:gd name="adj" fmla="val 16667"/>
              </a:avLst>
            </a:prstGeom>
            <a:solidFill>
              <a:srgbClr val="E97131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1"/>
            <p:cNvSpPr txBox="1"/>
            <p:nvPr/>
          </p:nvSpPr>
          <p:spPr>
            <a:xfrm>
              <a:off x="38381" y="57766"/>
              <a:ext cx="9733760" cy="7094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pt-BR"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Setor Público</a:t>
              </a:r>
              <a:endParaRPr/>
            </a:p>
          </p:txBody>
        </p:sp>
        <p:sp>
          <p:nvSpPr>
            <p:cNvPr id="297" name="Google Shape;297;p31"/>
            <p:cNvSpPr/>
            <p:nvPr/>
          </p:nvSpPr>
          <p:spPr>
            <a:xfrm>
              <a:off x="0" y="805625"/>
              <a:ext cx="9810522" cy="10215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31"/>
            <p:cNvSpPr txBox="1"/>
            <p:nvPr/>
          </p:nvSpPr>
          <p:spPr>
            <a:xfrm>
              <a:off x="0" y="805625"/>
              <a:ext cx="9810522" cy="10215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11475" tIns="22850" rIns="128000" bIns="22850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Char char="•"/>
              </a:pPr>
              <a:r>
                <a:rPr lang="pt-BR"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Em órgãos governamentais, sindicâncias são instauradas para investigar possíveis irregularidades cometidas por servidores. Um exemplo é a aplicação da </a:t>
              </a:r>
              <a:r>
                <a:rPr lang="pt-BR" sz="1800" b="1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Lei nº 8.112, de 1990</a:t>
              </a:r>
              <a:r>
                <a:rPr lang="pt-BR"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, que rege os servidores públicos federais e estabelece normas para processos disciplinares</a:t>
              </a: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31"/>
            <p:cNvSpPr/>
            <p:nvPr/>
          </p:nvSpPr>
          <p:spPr>
            <a:xfrm>
              <a:off x="0" y="1827170"/>
              <a:ext cx="9810522" cy="786240"/>
            </a:xfrm>
            <a:prstGeom prst="roundRect">
              <a:avLst>
                <a:gd name="adj" fmla="val 16667"/>
              </a:avLst>
            </a:prstGeom>
            <a:solidFill>
              <a:srgbClr val="8CAF1D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1"/>
            <p:cNvSpPr txBox="1"/>
            <p:nvPr/>
          </p:nvSpPr>
          <p:spPr>
            <a:xfrm>
              <a:off x="38381" y="1865551"/>
              <a:ext cx="9733760" cy="7094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pt-BR"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Empresas Privadas</a:t>
              </a:r>
              <a:endParaRPr/>
            </a:p>
          </p:txBody>
        </p:sp>
        <p:sp>
          <p:nvSpPr>
            <p:cNvPr id="301" name="Google Shape;301;p31"/>
            <p:cNvSpPr/>
            <p:nvPr/>
          </p:nvSpPr>
          <p:spPr>
            <a:xfrm>
              <a:off x="0" y="2613410"/>
              <a:ext cx="9810522" cy="6955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1"/>
            <p:cNvSpPr txBox="1"/>
            <p:nvPr/>
          </p:nvSpPr>
          <p:spPr>
            <a:xfrm>
              <a:off x="0" y="2613410"/>
              <a:ext cx="9810522" cy="6955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11475" tIns="22850" rIns="128000" bIns="22850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Char char="•"/>
              </a:pPr>
              <a:r>
                <a:rPr lang="pt-BR"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No setor corporativo, auditorias internas ajudam a revisar processos de sindicância para garantir que as decisões sejam tomadas com base em evidências e critérios justos.</a:t>
              </a: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31"/>
            <p:cNvSpPr/>
            <p:nvPr/>
          </p:nvSpPr>
          <p:spPr>
            <a:xfrm>
              <a:off x="0" y="3308930"/>
              <a:ext cx="9810522" cy="786240"/>
            </a:xfrm>
            <a:prstGeom prst="roundRect">
              <a:avLst>
                <a:gd name="adj" fmla="val 16667"/>
              </a:avLst>
            </a:prstGeom>
            <a:solidFill>
              <a:srgbClr val="186923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1"/>
            <p:cNvSpPr txBox="1"/>
            <p:nvPr/>
          </p:nvSpPr>
          <p:spPr>
            <a:xfrm>
              <a:off x="38381" y="3347311"/>
              <a:ext cx="9733760" cy="7094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pt-BR" sz="1800" b="1" i="1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Compliance</a:t>
              </a:r>
              <a:r>
                <a:rPr lang="pt-BR" sz="1800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e Governança </a:t>
              </a: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31"/>
            <p:cNvSpPr/>
            <p:nvPr/>
          </p:nvSpPr>
          <p:spPr>
            <a:xfrm>
              <a:off x="0" y="4095170"/>
              <a:ext cx="9810522" cy="6955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1"/>
            <p:cNvSpPr txBox="1"/>
            <p:nvPr/>
          </p:nvSpPr>
          <p:spPr>
            <a:xfrm>
              <a:off x="0" y="4095170"/>
              <a:ext cx="9810522" cy="6955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11475" tIns="22850" rIns="128000" bIns="22850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Char char="•"/>
              </a:pPr>
              <a:r>
                <a:rPr lang="pt-BR"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Muitas empresas adotam auditorias para fortalecer suas políticas de </a:t>
              </a:r>
              <a:r>
                <a:rPr lang="pt-BR" sz="1800" b="0" i="1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compliance</a:t>
              </a:r>
              <a:r>
                <a:rPr lang="pt-BR"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, garantindo que sindicâncias sejam conduzidas de forma ética e transparente.</a:t>
              </a: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1" name="Google Shape;311;p32"/>
          <p:cNvGrpSpPr/>
          <p:nvPr/>
        </p:nvGrpSpPr>
        <p:grpSpPr>
          <a:xfrm>
            <a:off x="859991" y="1221227"/>
            <a:ext cx="10019531" cy="4218558"/>
            <a:chOff x="788" y="372663"/>
            <a:chExt cx="10019531" cy="4218558"/>
          </a:xfrm>
        </p:grpSpPr>
        <p:sp>
          <p:nvSpPr>
            <p:cNvPr id="312" name="Google Shape;312;p32"/>
            <p:cNvSpPr/>
            <p:nvPr/>
          </p:nvSpPr>
          <p:spPr>
            <a:xfrm>
              <a:off x="484186" y="372663"/>
              <a:ext cx="791015" cy="791015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/>
              </a:stretch>
            </a:blip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2"/>
            <p:cNvSpPr/>
            <p:nvPr/>
          </p:nvSpPr>
          <p:spPr>
            <a:xfrm>
              <a:off x="788" y="1796574"/>
              <a:ext cx="1757812" cy="27946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2"/>
            <p:cNvSpPr txBox="1"/>
            <p:nvPr/>
          </p:nvSpPr>
          <p:spPr>
            <a:xfrm>
              <a:off x="788" y="1796574"/>
              <a:ext cx="1757812" cy="27946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lang="pt-BR" sz="16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Definir Procedimentos Claros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lang="pt-BR" sz="16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Estabelecer normas e diretrizes para a condução de sindicâncias, garantindo que todas as etapas sejam bem documentadas.</a:t>
              </a:r>
              <a:endPara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32"/>
            <p:cNvSpPr/>
            <p:nvPr/>
          </p:nvSpPr>
          <p:spPr>
            <a:xfrm>
              <a:off x="2549616" y="372663"/>
              <a:ext cx="791015" cy="791015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/>
              </a:stretch>
            </a:blip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2"/>
            <p:cNvSpPr/>
            <p:nvPr/>
          </p:nvSpPr>
          <p:spPr>
            <a:xfrm>
              <a:off x="2066218" y="1796574"/>
              <a:ext cx="1757812" cy="27946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2"/>
            <p:cNvSpPr txBox="1"/>
            <p:nvPr/>
          </p:nvSpPr>
          <p:spPr>
            <a:xfrm>
              <a:off x="2066218" y="1796574"/>
              <a:ext cx="1757812" cy="27946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lang="pt-BR" sz="16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Garantir Transparência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lang="pt-BR" sz="16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Manter registros acessíveis e comunicar claramente os critérios utilizados na investigação.</a:t>
              </a:r>
              <a:endPara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32"/>
            <p:cNvSpPr/>
            <p:nvPr/>
          </p:nvSpPr>
          <p:spPr>
            <a:xfrm>
              <a:off x="4615046" y="372663"/>
              <a:ext cx="791015" cy="791015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/>
              </a:stretch>
            </a:blip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2"/>
            <p:cNvSpPr/>
            <p:nvPr/>
          </p:nvSpPr>
          <p:spPr>
            <a:xfrm>
              <a:off x="4131647" y="1796574"/>
              <a:ext cx="1757812" cy="27946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2"/>
            <p:cNvSpPr txBox="1"/>
            <p:nvPr/>
          </p:nvSpPr>
          <p:spPr>
            <a:xfrm>
              <a:off x="4131647" y="1796574"/>
              <a:ext cx="1757812" cy="27946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lang="pt-BR" sz="16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Utilizar Tecnologia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lang="pt-BR" sz="16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Implementar sistemas digitais para monitoramento e auditoria, reduzindo erros e aumentando a eficiência.</a:t>
              </a:r>
              <a:endPara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32"/>
            <p:cNvSpPr/>
            <p:nvPr/>
          </p:nvSpPr>
          <p:spPr>
            <a:xfrm>
              <a:off x="6680475" y="372663"/>
              <a:ext cx="791015" cy="791015"/>
            </a:xfrm>
            <a:prstGeom prst="rect">
              <a:avLst/>
            </a:prstGeom>
            <a:blipFill rotWithShape="1">
              <a:blip r:embed="rId7">
                <a:alphaModFix/>
              </a:blip>
              <a:stretch>
                <a:fillRect/>
              </a:stretch>
            </a:blip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2"/>
            <p:cNvSpPr/>
            <p:nvPr/>
          </p:nvSpPr>
          <p:spPr>
            <a:xfrm>
              <a:off x="6197077" y="1796574"/>
              <a:ext cx="1757812" cy="27946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2"/>
            <p:cNvSpPr txBox="1"/>
            <p:nvPr/>
          </p:nvSpPr>
          <p:spPr>
            <a:xfrm>
              <a:off x="6197077" y="1796574"/>
              <a:ext cx="1757812" cy="27946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lang="pt-BR" sz="16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Capacitar Equipes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lang="pt-BR" sz="16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Treinar servidores e funcionários para garantir que compreendam as normas e saibam como aplicá-las corretamente.</a:t>
              </a:r>
              <a:endPara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32"/>
            <p:cNvSpPr/>
            <p:nvPr/>
          </p:nvSpPr>
          <p:spPr>
            <a:xfrm>
              <a:off x="8745905" y="372663"/>
              <a:ext cx="791015" cy="791015"/>
            </a:xfrm>
            <a:prstGeom prst="rect">
              <a:avLst/>
            </a:prstGeom>
            <a:blipFill rotWithShape="1">
              <a:blip r:embed="rId8">
                <a:alphaModFix/>
              </a:blip>
              <a:stretch>
                <a:fillRect/>
              </a:stretch>
            </a:blip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2"/>
            <p:cNvSpPr/>
            <p:nvPr/>
          </p:nvSpPr>
          <p:spPr>
            <a:xfrm>
              <a:off x="8262507" y="1796574"/>
              <a:ext cx="1757812" cy="27946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2"/>
            <p:cNvSpPr txBox="1"/>
            <p:nvPr/>
          </p:nvSpPr>
          <p:spPr>
            <a:xfrm>
              <a:off x="8262507" y="1796574"/>
              <a:ext cx="1757812" cy="27946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lang="pt-BR" sz="16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Revisar e Melhorar Processos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lang="pt-BR" sz="16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Realizar auditorias periódicas para identificar falhas e oportunidades de aprimoramento.</a:t>
              </a:r>
              <a:endPara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7" name="Google Shape;327;p32"/>
          <p:cNvSpPr txBox="1"/>
          <p:nvPr/>
        </p:nvSpPr>
        <p:spPr>
          <a:xfrm>
            <a:off x="685774" y="216037"/>
            <a:ext cx="11042828" cy="944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pt-BR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uma Auditoria Eficiente em Sindicâncias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33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</a:pPr>
            <a:r>
              <a:rPr lang="pt-BR" sz="2600" b="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Avaliação de desempenho: análise de metodologias e conformidade</a:t>
            </a:r>
            <a:endParaRPr/>
          </a:p>
          <a:p>
            <a:pPr marL="0" lvl="0" indent="0" algn="just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avaliação de desempenho é uma ferramenta essencial para medir a performance de colaboradores e equipes, garantindo conformidade com as metas organizacionais e promovendo melhorias contínuas. </a:t>
            </a:r>
            <a:endParaRPr sz="1400"/>
          </a:p>
          <a:p>
            <a:pPr marL="228600" lvl="0" indent="-101600" algn="l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33" descr="Business Growth"/>
          <p:cNvSpPr/>
          <p:nvPr/>
        </p:nvSpPr>
        <p:spPr>
          <a:xfrm>
            <a:off x="5807288" y="3267591"/>
            <a:ext cx="1944000" cy="19440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34"/>
          <p:cNvSpPr txBox="1">
            <a:spLocks noGrp="1"/>
          </p:cNvSpPr>
          <p:nvPr>
            <p:ph type="body" idx="1"/>
          </p:nvPr>
        </p:nvSpPr>
        <p:spPr>
          <a:xfrm>
            <a:off x="838200" y="823965"/>
            <a:ext cx="10515600" cy="5352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Avaliação de Desempenho</a:t>
            </a:r>
            <a:endParaRPr sz="1400"/>
          </a:p>
          <a:p>
            <a:pPr marL="631825" lvl="0" indent="-228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Avaliação por Competências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utilizam esse método para analisar habilidades técnicas e comportamentais dos funcionários, garantindo que estejam alinhadas com os objetivos organizacionais.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Avaliação 360°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Esse modelo envolve feedback de diversas fontes, incluindo colegas, gestores e clientes, proporcionando uma visão ampla sobre o desempenho do colaborador.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Metodologia OKR (Objectives and Key Results)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Utilizada para medir resultados com base em metas específicas, garantindo que os esforços individuais estejam alinhados com os objetivos estratégicos da empresa.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Feedback Contínuo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Algumas organizações adotam avaliações frequentes para ajustar estratégias e melhorar a produtividade ao longo do tempo.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35"/>
          <p:cNvSpPr txBox="1">
            <a:spLocks noGrp="1"/>
          </p:cNvSpPr>
          <p:nvPr>
            <p:ph type="body" idx="1"/>
          </p:nvPr>
        </p:nvSpPr>
        <p:spPr>
          <a:xfrm>
            <a:off x="838200" y="782425"/>
            <a:ext cx="10515600" cy="539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uma Avaliação Eficiente</a:t>
            </a:r>
            <a:endParaRPr sz="1400"/>
          </a:p>
          <a:p>
            <a:pPr marL="631825" lvl="0" indent="-228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Definir critérios claros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Estabelecer indicadores objetivos para medir desempenho e evitar avaliações subjetivas.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Promover transparência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Garantir que os colaboradores compreendam os critérios e objetivos da avaliação.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Utilizar tecnologia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Ferramentas digitais ajudam a automatizar o processo e garantir análises mais precisas.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Incentivar o desenvolvimento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avaliação deve ser usada para identificar oportunidades de crescimento e capacitação.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 acompanhamento contínuo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Monitorar os resultados e ajustar estratégias conforme necessário.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101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Tributação</a:t>
            </a:r>
            <a:endParaRPr/>
          </a:p>
        </p:txBody>
      </p:sp>
      <p:sp>
        <p:nvSpPr>
          <p:cNvPr id="349" name="Google Shape;349;p3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865438" lvl="0" indent="-3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 da Auditoria: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Assegurar que a arrecadação de tributos está sendo realizada de forma eficiente e conforme a legislação tributária.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Revisão dos processos de cobrança de ISS, IPTU e ITBI, verificando inadimplências.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Riscos Auditados: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Evasão fiscal, irregularidades na cobrança de tributos.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37"/>
          <p:cNvSpPr txBox="1">
            <a:spLocks noGrp="1"/>
          </p:cNvSpPr>
          <p:nvPr>
            <p:ph type="body" idx="1"/>
          </p:nvPr>
        </p:nvSpPr>
        <p:spPr>
          <a:xfrm>
            <a:off x="1206630" y="980387"/>
            <a:ext cx="10147169" cy="519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Fiscalização da arrecadação de tributos municipais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fiscalização da arrecadação de tributos municipais é essencial para garantir que os recursos públicos sejam corretamente recolhidos e utilizados. </a:t>
            </a:r>
            <a:endParaRPr sz="1400"/>
          </a:p>
          <a:p>
            <a:pPr marL="228600" lvl="0" indent="-101600" algn="l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38"/>
          <p:cNvSpPr txBox="1">
            <a:spLocks noGrp="1"/>
          </p:cNvSpPr>
          <p:nvPr>
            <p:ph type="body" idx="1"/>
          </p:nvPr>
        </p:nvSpPr>
        <p:spPr>
          <a:xfrm>
            <a:off x="838200" y="874207"/>
            <a:ext cx="10515600" cy="5302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Fiscalização</a:t>
            </a:r>
            <a:endParaRPr sz="14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Planejamento da Fiscalização Tributária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Municípios devem definir estratégias para otimizar a fiscalização de tributos como IPTU, ISS e ITBI. Um exemplo é a análise de relatórios de lançamento por bairro e tipo de utilização dos imóveis, garantindo que os valores arrecadados sejam compatíveis com a realidade.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Tecnologia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Prefeituras modernas adotam sistemas digitais para monitorar a arrecadação e identificar inconsistências nos pagamentos de tributos. Isso permite uma fiscalização mais ágil e eficiente.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Educação Fiscal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Campanhas de conscientização ajudam a população a entender a importância do pagamento de tributos, reduzindo inadimplência e fortalecendo a arrecadação municipal.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39"/>
          <p:cNvSpPr txBox="1">
            <a:spLocks noGrp="1"/>
          </p:cNvSpPr>
          <p:nvPr>
            <p:ph type="body" idx="1"/>
          </p:nvPr>
        </p:nvSpPr>
        <p:spPr>
          <a:xfrm>
            <a:off x="838200" y="782425"/>
            <a:ext cx="10515600" cy="539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uma Fiscalização Eficiente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Fortalecer a estrutura de fiscalização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Investir em capacitação de fiscais e em ferramentas tecnológicas para melhorar a análise de dados e a identificação de irregularidades.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Atualizar cadastros tributários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Manter registros atualizados de contribuintes e imóveis para evitar erros na cobrança de tributos.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Promover transparência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Publicar relatórios periódicos sobre a arrecadação e fiscalização para garantir que a população tenha acesso às informações.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Facilitar o pagamento de tributos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Criar mecanismos acessíveis para que os contribuintes possam quitar seus impostos sem dificuldades.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Incentivar a regularização de débitos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Oferecer programas de parcelamento e renegociação para reduzir a inadimplência.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>
            <a:spLocks noGrp="1"/>
          </p:cNvSpPr>
          <p:nvPr>
            <p:ph type="body" idx="1"/>
          </p:nvPr>
        </p:nvSpPr>
        <p:spPr>
          <a:xfrm>
            <a:off x="1941922" y="377072"/>
            <a:ext cx="8342721" cy="5326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</a:pPr>
            <a:r>
              <a:rPr lang="pt-BR" b="1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Auditoria Interna</a:t>
            </a:r>
            <a:endParaRPr>
              <a:solidFill>
                <a:schemeClr val="accent2"/>
              </a:solidFill>
            </a:endParaRPr>
          </a:p>
          <a:p>
            <a:pPr marL="0" lvl="0" indent="0" algn="r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Realizada dentro da própria administração e tem como objetivo avaliar e melhorar os processos internos. </a:t>
            </a:r>
            <a:endParaRPr/>
          </a:p>
          <a:p>
            <a:pPr marL="0" lvl="0" indent="0" algn="r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Paraná, a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Controladoria Geral do Município de Curitiba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publicou um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Guia de Orientações da Atividade de Auditoria Interna Governamental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que padroniza procedimentos e fortalece as ações de auditoria. Além disso, a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Controladoria Geral do Estado do Paraná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possui uma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Coordenadoria de Auditoria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que atua na avaliação de riscos, controle e governança para melhorar a gestão pública.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40"/>
          <p:cNvSpPr txBox="1">
            <a:spLocks noGrp="1"/>
          </p:cNvSpPr>
          <p:nvPr>
            <p:ph type="body" idx="1"/>
          </p:nvPr>
        </p:nvSpPr>
        <p:spPr>
          <a:xfrm>
            <a:off x="838200" y="904973"/>
            <a:ext cx="10515600" cy="5271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0" i="1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Compliance</a:t>
            </a:r>
            <a:r>
              <a:rPr lang="pt-BR" sz="2400" b="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na gestão tributária: prevenção de fraudes</a:t>
            </a:r>
            <a:endParaRPr/>
          </a:p>
          <a:p>
            <a:pPr marL="0" lvl="0" indent="0" algn="ctr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</a:t>
            </a:r>
            <a:r>
              <a:rPr lang="pt-BR" sz="2000" b="1" i="1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compliance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na gestão tributária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é essencial para garantir que empresas e órgãos públicos sigam as normas fiscais corretamente, prevenindo fraudes e reduzindo riscos financeiros. </a:t>
            </a:r>
            <a:endParaRPr sz="14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41"/>
          <p:cNvSpPr txBox="1">
            <a:spLocks noGrp="1"/>
          </p:cNvSpPr>
          <p:nvPr>
            <p:ph type="body" idx="1"/>
          </p:nvPr>
        </p:nvSpPr>
        <p:spPr>
          <a:xfrm>
            <a:off x="838200" y="923827"/>
            <a:ext cx="10515600" cy="5253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</a:t>
            </a:r>
            <a:r>
              <a:rPr lang="pt-BR" sz="2000" b="1" i="1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Compliance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na Gestão Tributária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Automação de Processos Fiscais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adotam sistemas de gestão tributária para calcular e apurar impostos de forma automatizada, reduzindo erros humanos e garantindo conformidade com as normas.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Capacitação Contínua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Organizações promovem treinamentos regulares para equipes fiscais e contábeis, garantindo que todos estejam atualizados sobre mudanças na legislação.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Políticas Internas de </a:t>
            </a:r>
            <a:r>
              <a:rPr lang="pt-BR" sz="2000" b="1" i="1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Compliance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desenvolvem diretrizes claras para apuração e pagamento de tributos, além de procedimentos para lidar com disputas fiscais.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Planejamento Tributário Estratégico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Negócios analisam regimes tributários e incentivos fiscais para minimizar a carga tributária de forma legítima e dentro da legalidade.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42"/>
          <p:cNvSpPr txBox="1">
            <a:spLocks noGrp="1"/>
          </p:cNvSpPr>
          <p:nvPr>
            <p:ph type="body" idx="1"/>
          </p:nvPr>
        </p:nvSpPr>
        <p:spPr>
          <a:xfrm>
            <a:off x="838200" y="810705"/>
            <a:ext cx="10515600" cy="5366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Prevenção de Fraudes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Implementação de Controles Internos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Criar mecanismos de auditoria para revisar regularmente os processos fiscais e identificar possíveis irregularidades.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Tecnologia Avançada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Investir em softwares de gestão tributária e inteligência artificial para garantir precisão na apuração de impostos.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de Obrigações Fiscais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Acompanhar prazos e exigências do Fisco para evitar multas e sanções.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e Governança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Manter registros claros e acessíveis, garantindo que todas as operações tributárias sejam documentadas corretamente.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Revisão Contínua das Políticas Tributárias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Ajustar estratégias conforme mudanças na legislação para evitar riscos fiscais e garantir conformidade.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4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Compras e Licitações</a:t>
            </a:r>
            <a:endParaRPr/>
          </a:p>
        </p:txBody>
      </p:sp>
      <p:sp>
        <p:nvSpPr>
          <p:cNvPr id="385" name="Google Shape;385;p4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865438" lvl="0" indent="-3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 da Auditoria: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Avaliar a regularidade e a economicidade no processo de compras públicas. Garantir que os processos licitatórios sigam os princípios da Lei nº 14.133, de 2021.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Fiscalizar a aquisição de materiais de escritório ou serviços terceirizados. Revisão de editais de licitação e de contratos celebrados.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Riscos Auditados: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Superfaturamento, compras desnecessárias, fraudes em orçamentos. Manipulação de concorrência, conflitos de interesse.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44"/>
          <p:cNvSpPr txBox="1">
            <a:spLocks noGrp="1"/>
          </p:cNvSpPr>
          <p:nvPr>
            <p:ph type="body" idx="1"/>
          </p:nvPr>
        </p:nvSpPr>
        <p:spPr>
          <a:xfrm>
            <a:off x="838200" y="867265"/>
            <a:ext cx="10515600" cy="5309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Conformidade com a Lei de Licitações (Lei nº 14.133, de 2021)</a:t>
            </a:r>
            <a:endParaRPr/>
          </a:p>
          <a:p>
            <a:pPr marL="0" lvl="0" indent="0" algn="ctr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conformidade com a Lei de Licitações nº 14.133, de 2021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é essencial para garantir transparência, eficiência e legalidade nos processos de contratação pública. A auditoria desempenha um papel fundamental nesse contexto, ajudando a identificar riscos, prevenir irregularidades e assegurar que os princípios da nova legislação sejam seguidos corretamente.</a:t>
            </a:r>
            <a:endParaRPr sz="1400"/>
          </a:p>
          <a:p>
            <a:pPr marL="228600" lvl="0" indent="-101600" algn="l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45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Aspectos-chave da Auditoria na Conformidade com a Lei nº 14.133, de 2021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Fiscalização de Contratos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auditoria verifica se os contratos firmados estão alinhados com os requisitos da lei, evitando cláusulas abusivas e superfaturamento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e Publicidade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nova lei reforça a necessidade de ampla divulgação dos processos licitatórios. A auditoria garante que todas as etapas sejam devidamente documentadas e acessíveis ao público.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Controle de Riscos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auditoria identifica possíveis falhas nos processos de licitação e contratação, permitindo a implementação de medidas corretivas antes que problemas ocorram.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Compliance e Governança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que participam de licitações devem adotar programas de compliance para garantir que suas práticas estejam alinhadas com a legislação e evitar fraudes.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Tecnologia na Fiscalização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Órgãos públicos têm adotado sistemas digitais para monitorar contratos e identificar possíveis irregularidades, garantindo maior controle sobre os gastos.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46"/>
          <p:cNvSpPr txBox="1">
            <a:spLocks noGrp="1"/>
          </p:cNvSpPr>
          <p:nvPr>
            <p:ph type="body" idx="1"/>
          </p:nvPr>
        </p:nvSpPr>
        <p:spPr>
          <a:xfrm>
            <a:off x="838200" y="838985"/>
            <a:ext cx="10515600" cy="5337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Auditoria na Conformidade com a Lei nº 14.133, de 2021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Análise de Preços de Mercado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Comparar valores praticados no mercado para evitar superfaturamento em contratos públicos.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Contínuo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Implementar auditorias periódicas para revisar contratos e identificar possíveis desvios.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Capacitação de Servidores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equipes responsáveis pelas compras públicas para garantir que sigam as melhores práticas e normas da Lei nº 14.133, de 2021.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Indicadores de Desempenho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Avaliar a eficiência dos contratos e fornecedores para garantir que os recursos públicos sejam bem aplicados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na Publicação de Editais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Garantir que todas as licitações sejam amplamente divulgadas, permitindo maior concorrência e evitando irregularidades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47"/>
          <p:cNvSpPr txBox="1">
            <a:spLocks noGrp="1"/>
          </p:cNvSpPr>
          <p:nvPr>
            <p:ph type="body" idx="1"/>
          </p:nvPr>
        </p:nvSpPr>
        <p:spPr>
          <a:xfrm>
            <a:off x="838200" y="876693"/>
            <a:ext cx="10515600" cy="5300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Auditoria nos processos de compras para evitar superfaturamentos</a:t>
            </a:r>
            <a:endParaRPr/>
          </a:p>
          <a:p>
            <a:pPr marL="0" lvl="0" indent="0" algn="ctr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Lei nº 14.133, de 2021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trouxe mudanças significativas para as licitações e contratos administrativos, reforçando a necessidade de </a:t>
            </a:r>
            <a:r>
              <a:rPr lang="pt-BR" sz="2000" b="1" i="1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compliance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 auditoria nos processos de compras para evitar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superfaturamentos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 garantir transparência.</a:t>
            </a:r>
            <a:endParaRPr sz="1400"/>
          </a:p>
          <a:p>
            <a:pPr marL="0" lvl="0" indent="0" algn="l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48"/>
          <p:cNvSpPr txBox="1">
            <a:spLocks noGrp="1"/>
          </p:cNvSpPr>
          <p:nvPr>
            <p:ph type="body" idx="1"/>
          </p:nvPr>
        </p:nvSpPr>
        <p:spPr>
          <a:xfrm>
            <a:off x="838200" y="933253"/>
            <a:ext cx="10515600" cy="5243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Conformidade com a Lei de Licitações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Implementação de Programas de Compliance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que participam de licitações devem adotar programas de compliance para garantir que suas práticas estejam alinhadas com a legislação e evitar fraudes.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Critérios Objetivos na Contratação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nova lei exige que os processos de compras sigam critérios claros e objetivos, evitando favorecimentos e garantindo a competitividade.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Tecnologia na Fiscalização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Órgãos públicos têm adotado sistemas digitais para monitorar contratos e identificar possíveis irregularidades, garantindo maior controle sobre os gastos.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49"/>
          <p:cNvSpPr txBox="1">
            <a:spLocks noGrp="1"/>
          </p:cNvSpPr>
          <p:nvPr>
            <p:ph type="body" idx="1"/>
          </p:nvPr>
        </p:nvSpPr>
        <p:spPr>
          <a:xfrm>
            <a:off x="838200" y="914399"/>
            <a:ext cx="10515600" cy="526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Auditoria nos Processos de Compras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Análise de Preços de Mercado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Comparar valores praticados no mercado para evitar superfaturamento em contratos públicos.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Contínuo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Implementar auditorias periódicas para revisar contratos e identificar possíveis desvios.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na Publicação de Editais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Garantir que todas as licitações sejam amplamente divulgadas, permitindo maior concorrência e evitando irregularidades.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Capacitação de Servidores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equipes responsáveis pelas compras públicas para garantir que sigam as melhores práticas e normas da Lei nº 14.133, de 2021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Indicadores de Desempenho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Avaliar a eficiência dos contratos e fornecedores para garantir que os recursos públicos sejam bem aplicados.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"/>
          <p:cNvSpPr txBox="1"/>
          <p:nvPr/>
        </p:nvSpPr>
        <p:spPr>
          <a:xfrm>
            <a:off x="2328421" y="876693"/>
            <a:ext cx="7899661" cy="5452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marR="0" lvl="0" indent="-22860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</a:pPr>
            <a:r>
              <a:rPr lang="pt-BR" sz="2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Auditoria Externa</a:t>
            </a:r>
            <a:endParaRPr sz="28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pt-BR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Conduzida por órgãos independentes, como Tribunais de Contas, e tem o papel de fiscalizar a aplicação dos recursos públicos, verificar a legalidade e eficiência dos gastos, garantindo que os recursos sejam utilizados corretamente. </a:t>
            </a:r>
            <a:endParaRPr/>
          </a:p>
          <a:p>
            <a:pPr marL="0" marR="0" lvl="0" indent="0" algn="r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5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Gestão de Contratos</a:t>
            </a:r>
            <a:endParaRPr/>
          </a:p>
        </p:txBody>
      </p:sp>
      <p:sp>
        <p:nvSpPr>
          <p:cNvPr id="421" name="Google Shape;421;p5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865438" lvl="0" indent="-3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 da Auditoria: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Monitorar o cumprimento de contratos e a utilização eficiente dos recursos contratados.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Analisar pagamentos a fornecedores e a execução de cláusulas contratuais.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Riscos Auditados: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Inexecução do contrato, atrasos nos serviços, uso irregular de aditivos.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51"/>
          <p:cNvSpPr txBox="1">
            <a:spLocks noGrp="1"/>
          </p:cNvSpPr>
          <p:nvPr>
            <p:ph type="body" idx="1"/>
          </p:nvPr>
        </p:nvSpPr>
        <p:spPr>
          <a:xfrm>
            <a:off x="838200" y="895545"/>
            <a:ext cx="10515600" cy="5281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do cumprimento de cláusulas contratuais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é essencial para garantir que todas as partes envolvidas sigam os termos acordados, evitando conflitos e prejuízos financeiros. </a:t>
            </a:r>
            <a:endParaRPr sz="1400"/>
          </a:p>
          <a:p>
            <a:pPr marL="228600" lvl="0" indent="-228600" algn="l" rtl="0">
              <a:lnSpc>
                <a:spcPct val="90000"/>
              </a:lnSpc>
              <a:spcBef>
                <a:spcPts val="26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Monitoramento</a:t>
            </a:r>
            <a:endParaRPr sz="1400"/>
          </a:p>
          <a:p>
            <a:pPr marL="631825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Contratuais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e órgãos públicos realizam auditorias periódicas para verificar se os contratos estão sendo cumpridos conforme o estabelecido. Um exemplo é a inclusão de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cláusulas de </a:t>
            </a:r>
            <a:r>
              <a:rPr lang="pt-BR" sz="1800" b="1" i="1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compliance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que garantem que todas as obrigações legais e regulatórias sejam respeitadas.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Tecnologia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Softwares de gestão contratual ajudam a monitorar prazos, pagamentos e obrigações, reduzindo riscos de descumprimento.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Cláusulas Anticorrupção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inserem cláusulas anticorrupção nos contratos para garantir que todas as transações sejam feitas de forma ética e transparente.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52"/>
          <p:cNvSpPr txBox="1">
            <a:spLocks noGrp="1"/>
          </p:cNvSpPr>
          <p:nvPr>
            <p:ph type="body" idx="1"/>
          </p:nvPr>
        </p:nvSpPr>
        <p:spPr>
          <a:xfrm>
            <a:off x="838200" y="904973"/>
            <a:ext cx="10515600" cy="5271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 Monitoramento Eficiente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Definir Responsabilidades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Estabelecer equipes ou setores responsáveis pelo acompanhamento dos contratos.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Implementar Auditorias Regulares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 revisões periódicas para identificar possíveis falhas ou descumprimentos.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Utilizar Indicadores de Desempenho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Criar métricas para avaliar a execução dos contratos e garantir que os objetivos sejam alcançados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Promover Transparência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Manter registros claros e acessíveis para facilitar auditorias e garantir conformidade com normas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Capacitar Equipes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gestores e funcionários para garantir que compreendam as cláusulas contratuais e saibam como monitorá-las corretamente.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53"/>
          <p:cNvSpPr txBox="1">
            <a:spLocks noGrp="1"/>
          </p:cNvSpPr>
          <p:nvPr>
            <p:ph type="body" idx="1"/>
          </p:nvPr>
        </p:nvSpPr>
        <p:spPr>
          <a:xfrm>
            <a:off x="838200" y="989813"/>
            <a:ext cx="10515600" cy="5187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acompanhamento de prazos e execução financeira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é essencial para garantir que projetos e contratos sejam concluídos dentro do tempo e orçamento previstos. </a:t>
            </a:r>
            <a:endParaRPr sz="2000"/>
          </a:p>
          <a:p>
            <a:pPr marL="228600" lvl="0" indent="-228600" algn="l" rtl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Acompanhamento de Prazos e Execução Financeira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Check-ins Diários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e órgãos públicos realizam reuniões rápidas para atualizar o status das tarefas e identificar possíveis atrasos.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Ferramentas Digitais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Softwares de gestão financeira ajudam a monitorar desembolsos e garantir que os pagamentos sejam feitos corretamente.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Planejamento Estratégico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Organizações adotam metodologias como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cronogramas detalhados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indicadores de desempenho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evitar atrasos e garantir a execução eficiente dos recursos.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54"/>
          <p:cNvSpPr txBox="1">
            <a:spLocks noGrp="1"/>
          </p:cNvSpPr>
          <p:nvPr>
            <p:ph type="body" idx="1"/>
          </p:nvPr>
        </p:nvSpPr>
        <p:spPr>
          <a:xfrm>
            <a:off x="838200" y="801277"/>
            <a:ext cx="10515600" cy="5375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 Acompanhamento Eficiente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Definir Metas e Prazos Claros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Estabelecer objetivos realistas e prazos bem estruturados para evitar atrasos.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Contínuo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Implementar auditorias periódicas para revisar a execução financeira e garantir conformidade com o orçamento.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Capacitação da Equipe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gestores e funcionários para garantir que compreendam as melhores práticas de acompanhamento financeiro.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Indicadores de Desempenho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Criar métricas para avaliar a eficiência dos processos e identificar oportunidades de melhoria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na Gestão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Manter registros claros e acessíveis para facilitar auditorias e garantir conformidade com normas.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5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Tesouraria</a:t>
            </a:r>
            <a:endParaRPr/>
          </a:p>
        </p:txBody>
      </p:sp>
      <p:sp>
        <p:nvSpPr>
          <p:cNvPr id="447" name="Google Shape;447;p5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865438" lvl="0" indent="-3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 da Auditoria: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Avaliar a gestão financeira, com foco no controle do caixa e operações bancárias.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Verificação de conciliações bancárias e análise de transferências financeiras.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Riscos Auditados: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Pagamentos não autorizados, falhas no fluxo de caixa.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56"/>
          <p:cNvSpPr txBox="1">
            <a:spLocks noGrp="1"/>
          </p:cNvSpPr>
          <p:nvPr>
            <p:ph type="body" idx="1"/>
          </p:nvPr>
        </p:nvSpPr>
        <p:spPr>
          <a:xfrm>
            <a:off x="838200" y="735291"/>
            <a:ext cx="10515600" cy="5441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controle do fluxo de caixa e as conciliações bancárias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são fundamentais para garantir a saúde financeira de qualquer organização. Eles ajudam a evitar inconsistências, prevenir fraudes e melhorar a tomada de decisões estratégicas.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Controle do Fluxo de Caixa e Conciliações Bancárias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Fluxo de Caixa Diário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que possuem alta movimentação financeira, como supermercados e restaurantes, realizam registros diários de entradas e saídas para garantir que tenham capital suficiente para cobrir despesas operacionais.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Conciliação Bancária Regular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Organizações fazem comparações entre seus registros internos e os extratos bancários para identificar possíveis erros, como lançamentos duplicados ou pagamentos não compensados.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Softwares de Gestão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Ferramentas digitais automatizam o controle financeiro, permitindo que gestores acompanhem o fluxo de caixa em tempo real e realizem conciliações bancárias de forma eficiente.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57"/>
          <p:cNvSpPr txBox="1">
            <a:spLocks noGrp="1"/>
          </p:cNvSpPr>
          <p:nvPr>
            <p:ph type="body" idx="1"/>
          </p:nvPr>
        </p:nvSpPr>
        <p:spPr>
          <a:xfrm>
            <a:off x="838200" y="848411"/>
            <a:ext cx="10515600" cy="532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 Controle Eficiente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Registrar todas as transações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Manter um controle detalhado de entradas e saídas para evitar surpresas financeiras.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 conciliações bancárias periódicas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Comparar registros internos com extratos bancários para garantir que todas as operações estejam corretas.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Utilizar tecnologia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Softwares de gestão financeira ajudam a automatizar processos e reduzir erros humanos.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Monitorar indicadores financeiros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Acompanhar métricas como saldo disponível, fluxo de caixa projetado e inadimplência para tomar decisões estratégicas.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Capacitar a equipe financeira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colaboradores para garantir que sigam boas práticas na gestão do fluxo de caixa e conciliações bancárias.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58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Análise de operações financeiras</a:t>
            </a:r>
            <a:endParaRPr/>
          </a:p>
          <a:p>
            <a:pPr marL="0" lvl="0" indent="0" algn="just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análise de operações financeiras sob a ótica da auditoria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é essencial para garantir transparência, conformidade e eficiência na gestão dos recursos. </a:t>
            </a:r>
            <a:endParaRPr sz="1400"/>
          </a:p>
          <a:p>
            <a:pPr marL="228600" lvl="0" indent="-228600" algn="l" rtl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Análise de Operações Financeiras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 de Demonstrações Financeiras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realizam auditorias para verificar se seus balanços refletem corretamente a realidade financeira. Um exemplo é a análise de conformidade com normas contábeis como </a:t>
            </a:r>
            <a:r>
              <a:rPr lang="pt-BR" sz="1800" b="1" i="0" u="none" strike="noStrike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GAAP</a:t>
            </a:r>
            <a:r>
              <a:rPr lang="pt-BR" sz="1800" b="0" i="0" u="none" strike="noStrike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ou </a:t>
            </a:r>
            <a:r>
              <a:rPr lang="pt-BR" sz="1800" b="1" i="0" u="none" strike="noStrike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IFRS</a:t>
            </a:r>
            <a:r>
              <a:rPr lang="pt-BR" sz="2000" b="0" i="0" u="none" strike="noStrike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Detecção de Fraudes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financeiras identificam irregularidades em transações, como pagamentos duplicados ou desvios de recursos.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Gerenciamento de Riscos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Bancos e instituições financeiras analisam riscos operacionais para evitar impactos negativos em seus resultados.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59"/>
          <p:cNvSpPr txBox="1">
            <a:spLocks noGrp="1"/>
          </p:cNvSpPr>
          <p:nvPr>
            <p:ph type="body" idx="1"/>
          </p:nvPr>
        </p:nvSpPr>
        <p:spPr>
          <a:xfrm>
            <a:off x="838200" y="867265"/>
            <a:ext cx="10515600" cy="5309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uma Auditoria Financeira Eficiente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Implementação de Controles Internos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Criar mecanismos para revisar regularmente as operações financeiras e identificar possíveis irregularidades.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Tecnologia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Softwares de auditoria ajudam a automatizar análises e detectar padrões suspeitos.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Contínuo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 auditorias periódicas para garantir que as demonstrações financeiras sejam precisas e confiáveis.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Capacitação da Equipe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profissionais para garantir que sigam as melhores práticas de auditoria e conformidade financeira.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e Governança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Manter registros claros e acessíveis, garantindo que todas as operações financeiras sejam documentadas corretamente.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"/>
          <p:cNvSpPr txBox="1">
            <a:spLocks noGrp="1"/>
          </p:cNvSpPr>
          <p:nvPr>
            <p:ph type="body" idx="1"/>
          </p:nvPr>
        </p:nvSpPr>
        <p:spPr>
          <a:xfrm>
            <a:off x="838200" y="377072"/>
            <a:ext cx="10515600" cy="5147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Por que é importante?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Prevenção de irregularidades.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Melhoria contínua da gestão.</a:t>
            </a:r>
            <a:endParaRPr/>
          </a:p>
          <a:p>
            <a:pPr marL="1433513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r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1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Importância para os Servidores Municipais</a:t>
            </a:r>
            <a:endParaRPr sz="2400" b="1">
              <a:solidFill>
                <a:schemeClr val="accent2"/>
              </a:solidFill>
            </a:endParaRPr>
          </a:p>
          <a:p>
            <a:pPr marL="0" lvl="0" indent="0" algn="r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Os servidores municipais desempenham um papel essencial na auditoria, pois são responsáveis por fornecer informações precisas e colaborar com os auditores. A auditoria interna ajuda a identificar melhorias nos processos administrativos, enquanto a auditoria externa assegura que a gestão pública esteja alinhada com as normas e boas práticas.</a:t>
            </a:r>
            <a:endParaRPr sz="2000"/>
          </a:p>
          <a:p>
            <a:pPr marL="0" lvl="0" indent="0" algn="l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6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Contabilidade</a:t>
            </a:r>
            <a:endParaRPr/>
          </a:p>
        </p:txBody>
      </p:sp>
      <p:sp>
        <p:nvSpPr>
          <p:cNvPr id="473" name="Google Shape;473;p6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865438" lvl="0" indent="-3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 da Auditoria: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Assegurar que as demonstrações contábeis reflitam a real situação financeira do município.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Análise de balancetes e balanços, conformidade com normas do MCASP.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Riscos Auditados: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Erros contábeis, omissão de registros, fraudes em informações financeiras.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61"/>
          <p:cNvSpPr txBox="1">
            <a:spLocks noGrp="1"/>
          </p:cNvSpPr>
          <p:nvPr>
            <p:ph type="body" idx="1"/>
          </p:nvPr>
        </p:nvSpPr>
        <p:spPr>
          <a:xfrm>
            <a:off x="838200" y="848411"/>
            <a:ext cx="10515600" cy="532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verificação das demonstrações contábeis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é um processo essencial para garantir que os registros financeiros de uma organização sejam precisos, transparentes e estejam em conformidade com as normas contábeis. </a:t>
            </a:r>
            <a:endParaRPr sz="2000"/>
          </a:p>
          <a:p>
            <a:pPr marL="228600" lvl="0" indent="-228600" algn="l" rtl="0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Verificação das Demonstrações Contábeis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Análise do Balanço Patrimonial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realizam auditorias para verificar se os ativos e passivos estão corretamente registrados e se refletem a realidade financeira da organização.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Revisão da Demonstração do Resultado do Exercício (DRE)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analisam receitas, despesas e lucros para garantir que os cálculos estejam corretos e que não haja distorções nos relatórios financeiros.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Conferência do Fluxo de Caixa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verificação do fluxo de caixa ajuda a identificar inconsistências nos registros de entradas e saídas financeiras, garantindo que os valores estejam corretamente contabilizados.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62"/>
          <p:cNvSpPr txBox="1">
            <a:spLocks noGrp="1"/>
          </p:cNvSpPr>
          <p:nvPr>
            <p:ph type="body" idx="1"/>
          </p:nvPr>
        </p:nvSpPr>
        <p:spPr>
          <a:xfrm>
            <a:off x="838200" y="895545"/>
            <a:ext cx="10515600" cy="5281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uma Verificação Eficiente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Utilizar Normas Contábeis Reconhecidas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Seguir padrões como IFRS ou GAAP para garantir que as demonstrações contábeis estejam alinhadas com as melhores práticas.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 Auditorias Periódicas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Implementar revisões regulares para identificar erros e prevenir fraudes.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Automatizar Processos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Utilizar softwares de contabilidade para reduzir erros manuais e aumentar a precisão dos registros financeiros.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Capacitar a Equipe Financeira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profissionais para garantir que compreendam as normas contábeis e saibam como aplicá-las corretamente.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Garantir Transparência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Manter registros claros e acessíveis para facilitar auditorias e garantir conformidade com normas regulatórias.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63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Conformidade com normas do setor público (MCASP)</a:t>
            </a:r>
            <a:endParaRPr/>
          </a:p>
          <a:p>
            <a:pPr marL="0" lvl="0" indent="0" algn="just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conformidade com as normas do setor público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especialmente com o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Manual de Contabilidade Aplicada ao Setor Público (MCASP)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é essencial para garantir transparência, eficiência e padronização na gestão financeira dos órgãos públicos. </a:t>
            </a:r>
            <a:endParaRPr sz="2000"/>
          </a:p>
          <a:p>
            <a:pPr marL="228600" lvl="0" indent="-228600" algn="l" rtl="0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Conformidade com o MCASP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Padronização Contábil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MCASP estabelece um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Plano de Contas Nacional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garantindo que todas as entidades públicas sigam um modelo unificado de registro contábil.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Demonstrações Contábeis Aplicadas ao Setor Público (DCASP)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manual define regras para a elaboração de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balanços orçamentários, patrimoniais e financeiros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permitindo maior controle e transparência na gestão pública.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Adoção de Normas Internacionais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MCASP segue padrões internacionais de contabilidade, facilitando a comparação entre dados financeiros de diferentes entes federativos.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101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64"/>
          <p:cNvSpPr txBox="1">
            <a:spLocks noGrp="1"/>
          </p:cNvSpPr>
          <p:nvPr>
            <p:ph type="body" idx="1"/>
          </p:nvPr>
        </p:nvSpPr>
        <p:spPr>
          <a:xfrm>
            <a:off x="838200" y="829559"/>
            <a:ext cx="10515600" cy="5347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uma Auditoria Eficiente</a:t>
            </a:r>
            <a:endParaRPr sz="2000"/>
          </a:p>
          <a:p>
            <a:pPr marL="53657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Implementação de Controles Internos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Criar mecanismos para revisar regularmente os registros contábeis e garantir conformidade com o MCASP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53657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Capacitação Contínua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servidores públicos para garantir que compreendam e apliquem corretamente as normas contábeis.</a:t>
            </a:r>
            <a:endParaRPr/>
          </a:p>
          <a:p>
            <a:pPr marL="53657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Tecnologia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Ferramentas digitais ajudam a automatizar processos contábeis e reduzir erros humanos.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657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Contínuo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 auditorias periódicas para garantir que as demonstrações contábeis estejam precisas e alinhadas com as normas do setor público.</a:t>
            </a:r>
            <a:endParaRPr/>
          </a:p>
          <a:p>
            <a:pPr marL="53657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e Governança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Manter registros claros e acessíveis, garantindo que todas as operações financeiras sejam documentadas corretamente.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6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Jurídico</a:t>
            </a:r>
            <a:endParaRPr/>
          </a:p>
        </p:txBody>
      </p:sp>
      <p:sp>
        <p:nvSpPr>
          <p:cNvPr id="499" name="Google Shape;499;p6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865438" lvl="0" indent="-3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 da Auditoria: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Avaliar a conformidade e a eficiência na condução de processos jurídicos.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Revisão de pareceres emitidos pelo setor jurídico e processos de judicialização.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Riscos Auditados: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Perdas judiciais por falhas processuais, negligência em contratos.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66"/>
          <p:cNvSpPr txBox="1">
            <a:spLocks noGrp="1"/>
          </p:cNvSpPr>
          <p:nvPr>
            <p:ph type="body" idx="1"/>
          </p:nvPr>
        </p:nvSpPr>
        <p:spPr>
          <a:xfrm>
            <a:off x="838200" y="867265"/>
            <a:ext cx="10515600" cy="5309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fiscalização de pareceres e processos jurídicos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é essencial para garantir que decisões legais sejam tomadas com base em normas e princípios jurídicos sólidos. </a:t>
            </a:r>
            <a:endParaRPr sz="2000"/>
          </a:p>
          <a:p>
            <a:pPr marL="228600" lvl="0" indent="-228600" algn="l" rtl="0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Fiscalização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Pareceres Jurídicos Referenciais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Órgãos públicos, como o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Conselho Nacional de Justiça (CNJ)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utilizam pareceres jurídicos referenciais para padronizar decisões e garantir eficiência na análise de processos.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Revisão de Contratos e Licitações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jurídicas verificam se contratos e licitações seguem as normas legais, evitando cláusulas abusivas e garantindo transparência.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de Processos Administrativos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e instituições públicas realizam auditorias para garantir que decisões internas estejam alinhadas com a legislação vigente.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67"/>
          <p:cNvSpPr txBox="1">
            <a:spLocks noGrp="1"/>
          </p:cNvSpPr>
          <p:nvPr>
            <p:ph type="body" idx="1"/>
          </p:nvPr>
        </p:nvSpPr>
        <p:spPr>
          <a:xfrm>
            <a:off x="838200" y="886119"/>
            <a:ext cx="10515600" cy="5290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uma Fiscalização Eficiente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Padronização de Procedimentos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Criar diretrizes claras para a análise de pareceres e processos jurídicos, garantindo uniformidade nas decisões.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Tecnologia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Implementar sistemas digitais para monitoramento e auditoria, reduzindo erros e aumentando a eficiência.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Capacitação Contínua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profissionais para garantir que compreendam as normas e saibam como aplicá-las corretamente.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Revisão Periódica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 auditorias regulares para identificar falhas e oportunidades de aprimoramento.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e Comunicação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Manter registros claros e acessíveis para facilitar auditorias e garantir conformidade com normas.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68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Garantia da conformidade legal nas decisões administrativas.</a:t>
            </a:r>
            <a:endParaRPr/>
          </a:p>
          <a:p>
            <a:pPr marL="0" lvl="0" indent="0" algn="just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garantia da conformidade legal nas decisões administrativas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é essencial para assegurar que todas as ações de uma organização estejam alinhadas com as normas e regulamentos vigentes. Isso evita riscos jurídicos, melhora a governança e fortalece a transparência institucional.</a:t>
            </a:r>
            <a:endParaRPr sz="2000"/>
          </a:p>
          <a:p>
            <a:pPr marL="228600" lvl="0" indent="-228600" algn="l" rtl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Conformidade Legal nas Decisões Administrativas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Implementação de Programas de Compliance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e órgãos públicos adotam políticas internas para garantir que todas as decisões administrativas sigam as leis e regulamentos aplicáveis.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Regulares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realização de auditorias internas e externas permite identificar falhas e corrigir processos antes que se tornem problemas legais.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Tecnologia para Monitoramento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Ferramentas digitais ajudam a rastrear decisões administrativas e garantir que estejam em conformidade com as normas.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69"/>
          <p:cNvSpPr txBox="1">
            <a:spLocks noGrp="1"/>
          </p:cNvSpPr>
          <p:nvPr>
            <p:ph type="body" idx="1"/>
          </p:nvPr>
        </p:nvSpPr>
        <p:spPr>
          <a:xfrm>
            <a:off x="838200" y="914399"/>
            <a:ext cx="10515600" cy="526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Garantir Conformidade Legal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Mapear Requisitos Legais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Identificar todas as leis e regulamentos aplicáveis às operações da organização.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Capacitar Colaboradores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funcionários para que compreendam as normas e saibam como aplicá-las corretamente.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Contínuo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Utilizar sistemas de gestão para acompanhar a conformidade em tempo real.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Revisão de Processos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 auditorias periódicas para garantir que as decisões administrativas estejam alinhadas com as melhores práticas legais.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Engajamento da Alta Direção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Garantir que os líderes da organização promovam uma cultura de conformidade e transparência.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Objetivos das Auditorias no Setor Público</a:t>
            </a:r>
            <a:endParaRPr/>
          </a:p>
        </p:txBody>
      </p:sp>
      <p:sp>
        <p:nvSpPr>
          <p:cNvPr id="118" name="Google Shape;118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508250" lvl="0" indent="-3587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Promover transparência e responsabilidade.</a:t>
            </a:r>
            <a:endParaRPr/>
          </a:p>
          <a:p>
            <a:pPr marL="2508250" lvl="0" indent="-3587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Identificar e mitigar riscos.</a:t>
            </a:r>
            <a:endParaRPr/>
          </a:p>
          <a:p>
            <a:pPr marL="2508250" lvl="0" indent="-3587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Prevenir irregularidades.</a:t>
            </a:r>
            <a:endParaRPr/>
          </a:p>
          <a:p>
            <a:pPr marL="2508250" lvl="0" indent="-3587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Garantir a eficiência e economicidade na gestão pública.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2508250" lvl="0" indent="-3587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Assegurar a conformidade com a legislação.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Regime Previdenciário</a:t>
            </a:r>
            <a:endParaRPr/>
          </a:p>
        </p:txBody>
      </p:sp>
      <p:sp>
        <p:nvSpPr>
          <p:cNvPr id="525" name="Google Shape;525;p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865438" lvl="0" indent="-3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 da Auditoria: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Assegurar a sustentabilidade do regime próprio de previdência, com controle de receitas e despesas.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Análise de cálculos atuariais e processos de concessão de aposentadorias.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Riscos Auditados: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Déficit atuarial, benefícios concedidos indevidamente.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71"/>
          <p:cNvSpPr txBox="1">
            <a:spLocks noGrp="1"/>
          </p:cNvSpPr>
          <p:nvPr>
            <p:ph type="body" idx="1"/>
          </p:nvPr>
        </p:nvSpPr>
        <p:spPr>
          <a:xfrm>
            <a:off x="838200" y="395926"/>
            <a:ext cx="10515600" cy="51023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controle de receitas e despesas do Regime Próprio de Previdência Social (RPPS)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é essencial para garantir a sustentabilidade financeira dos fundos previdenciários e assegurar o pagamento dos benefícios aos servidores públicos. </a:t>
            </a:r>
            <a:endParaRPr sz="140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72"/>
          <p:cNvSpPr txBox="1">
            <a:spLocks noGrp="1"/>
          </p:cNvSpPr>
          <p:nvPr>
            <p:ph type="body" idx="1"/>
          </p:nvPr>
        </p:nvSpPr>
        <p:spPr>
          <a:xfrm>
            <a:off x="838200" y="895545"/>
            <a:ext cx="10515600" cy="5281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Controle de Receitas e Despesas no RPPS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das Contribuições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Municípios e estados devem acompanhar regularmente o recolhimento das contribuições previdenciárias dos servidores e dos entes públicos para evitar déficits financeiros.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Gestão de Investimentos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Os RPPS podem aplicar recursos em fundos de investimento, sempre respeitando as normas da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Resolução CMN nº 4.963, de 2021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que estabelece critérios para a aplicação dos recursos previdenciários.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Periódicas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realização de auditorias internas e externas permite identificar inconsistências e garantir que os recursos sejam utilizados corretamente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Adequação à Legislação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RPPS deve seguir as diretrizes da </a:t>
            </a: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Lei nº 9.717, de 1998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que estabelece normas gerais para a organização e funcionamento dos regimes próprios de previdência.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73"/>
          <p:cNvSpPr txBox="1">
            <a:spLocks noGrp="1"/>
          </p:cNvSpPr>
          <p:nvPr>
            <p:ph type="body" idx="1"/>
          </p:nvPr>
        </p:nvSpPr>
        <p:spPr>
          <a:xfrm>
            <a:off x="838200" y="867265"/>
            <a:ext cx="10515600" cy="5309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 Controle Eficiente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Implementação de Sistemas de Gestão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Utilizar softwares especializados para acompanhar receitas, despesas e investimentos do RPPS.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na Prestação de Contas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Publicar relatórios periódicos sobre a situação financeira do regime previdenciário.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Capacitação de Gestores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servidores responsáveis pela administração do RPPS para garantir conformidade com as normas previdenciárias.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Contínuo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Acompanhar indicadores financeiros e atuarialmente para evitar déficits e garantir a sustentabilidade do regime.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Revisão de Políticas Previdenciárias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Ajustar regras de contribuição e benefícios conforme a necessidade, sempre respeitando a legislação vigente.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74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0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Auditoria em cálculos atuariais e concessões de benefícios</a:t>
            </a:r>
            <a:endParaRPr/>
          </a:p>
          <a:p>
            <a:pPr marL="0" lvl="0" indent="0" algn="just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 em cálculos atuariais e concessões de benefícios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é essencial para garantir a sustentabilidade financeira dos regimes previdenciários e a conformidade com normas regulatórias. 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Auditoria em Cálculos Atuariais e Benefícios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Revisão de Projeções Atuariais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verificam se as premissas utilizadas nos cálculos atuariais, como expectativa de vida e taxa de retorno dos investimentos, estão alinhadas com padrões técnicos e regulatórios.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Análise de Concessões de Benefícios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auditoria examina se os benefícios previdenciários estão sendo concedidos corretamente, conforme critérios estabelecidos pelas normas do setor.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de Provisões Matemáticas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Avaliação da adequação das reservas financeiras para garantir que os compromissos futuros sejam cumpridos sem déficits.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75"/>
          <p:cNvSpPr txBox="1">
            <a:spLocks noGrp="1"/>
          </p:cNvSpPr>
          <p:nvPr>
            <p:ph type="body" idx="1"/>
          </p:nvPr>
        </p:nvSpPr>
        <p:spPr>
          <a:xfrm>
            <a:off x="838200" y="848411"/>
            <a:ext cx="10515600" cy="532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uma Auditoria Eficiente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Utilizar Normas Atuariais Reconhecidas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Seguir diretrizes como as estabelecidas pelo Instituto Brasileiro de Atuária (IBA) para garantir precisão nos cálculos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 Auditorias Periódicas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Implementar revisões regulares para identificar inconsistências e prevenir déficits financeiros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Automatizar Processos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Utilizar softwares especializados para reduzir erros manuais e aumentar a confiabilidade dos cálculos atuariais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Capacitar Profissionais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atuários e gestores previdenciários para garantir que compreendam as melhores práticas e normas do setor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Garantir Transparência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Publicar relatórios detalhados sobre cálculos atuariais e concessões de benefícios para facilitar auditorias e garantir conformidade.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p7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Controle de Frota</a:t>
            </a:r>
            <a:endParaRPr/>
          </a:p>
        </p:txBody>
      </p:sp>
      <p:sp>
        <p:nvSpPr>
          <p:cNvPr id="556" name="Google Shape;556;p7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865438" lvl="0" indent="-3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 da Auditoria: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Monitorar a utilização e manutenção da frota de veículos públicos.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Verificação do consumo de combustível e da periodicidade de manutenções.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Riscos Auditados: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Uso indevido de veículos, custos excessivos de manutenção.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77"/>
          <p:cNvSpPr txBox="1">
            <a:spLocks noGrp="1"/>
          </p:cNvSpPr>
          <p:nvPr>
            <p:ph type="body" idx="1"/>
          </p:nvPr>
        </p:nvSpPr>
        <p:spPr>
          <a:xfrm>
            <a:off x="838200" y="952107"/>
            <a:ext cx="10515600" cy="5224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gestão de veículos públicos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é essencial para garantir eficiência operacional, reduzir custos e evitar desperdícios. </a:t>
            </a:r>
            <a:endParaRPr sz="2000"/>
          </a:p>
          <a:p>
            <a:pPr marL="228600" lvl="0" indent="-228600" algn="l" rtl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Gestão de Veículos Públicos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Manutenção Preventiva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Municípios implementam cronogramas de manutenção periódica para evitar falhas mecânicas e prolongar a vida útil dos veículos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Controle de Abastecimento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Sistemas digitais monitoram o consumo de combustível, garantindo que os veículos sejam abastecidos de forma eficiente e sem desperdícios.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Racional da Frota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Prefeituras adotam regras para evitar o uso indevido de veículos oficiais, garantindo que sejam utilizados exclusivamente para atividades institucionais.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78"/>
          <p:cNvSpPr txBox="1">
            <a:spLocks noGrp="1"/>
          </p:cNvSpPr>
          <p:nvPr>
            <p:ph type="body" idx="1"/>
          </p:nvPr>
        </p:nvSpPr>
        <p:spPr>
          <a:xfrm>
            <a:off x="838200" y="942679"/>
            <a:ext cx="10515600" cy="5234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Prevenção de Desperdícios e Irregularidades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Implementação de Sistemas de Rastreamento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Utilizar GPS para monitorar a frota e evitar desvios de rota ou uso indevido.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Periódicas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 inspeções regulares para identificar possíveis irregularidades no abastecimento e na manutenção.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Capacitação de Motoristas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servidores para garantir que sigam boas práticas de condução e economia de combustível.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na Gestão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Publicar relatórios sobre gastos com manutenção e abastecimento para garantir prestação de contas à população.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Tecnologia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Adotar softwares de gestão de frota para otimizar processos e reduzir custos operacionais.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7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Obras Públicas</a:t>
            </a:r>
            <a:endParaRPr/>
          </a:p>
        </p:txBody>
      </p:sp>
      <p:sp>
        <p:nvSpPr>
          <p:cNvPr id="572" name="Google Shape;572;p7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865438" lvl="0" indent="-3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 da Auditoria: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Avaliar a execução de obras, garantindo cumprimento de prazos, qualidade e orçamento.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Inspeção em obras de infraestrutura urbana, como pavimentação ou construção de escolas.</a:t>
            </a:r>
            <a:endParaRPr/>
          </a:p>
          <a:p>
            <a:pPr marL="2865438" lvl="0" indent="-357188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Riscos Auditados: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Atrasos, materiais de baixa qualidade, superfaturamento.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</a:pPr>
            <a:r>
              <a:rPr lang="pt-BR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Boas práticas e mecanismos de controle para promover </a:t>
            </a:r>
            <a:r>
              <a:rPr lang="pt-BR" b="1" i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transparência</a:t>
            </a:r>
            <a:r>
              <a:rPr lang="pt-BR" i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pt-BR" i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b="1" i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responsabilidade</a:t>
            </a:r>
            <a:r>
              <a:rPr lang="pt-BR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1"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2400" b="1">
                <a:latin typeface="Arial"/>
                <a:ea typeface="Arial"/>
                <a:cs typeface="Arial"/>
                <a:sym typeface="Arial"/>
              </a:rPr>
              <a:t>Auditorias Internas</a:t>
            </a:r>
            <a:endParaRPr/>
          </a:p>
          <a:p>
            <a:pPr marL="228600" lvl="0" indent="84613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228600" lvl="0" indent="84613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pt-BR" sz="2000" b="1">
                <a:latin typeface="Arial"/>
                <a:ea typeface="Arial"/>
                <a:cs typeface="Arial"/>
                <a:sym typeface="Arial"/>
              </a:rPr>
              <a:t>Estratégias</a:t>
            </a:r>
            <a:endParaRPr/>
          </a:p>
          <a:p>
            <a:pPr marL="1433513" lvl="0" indent="-179387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pt-BR" sz="1800" b="1">
                <a:latin typeface="Arial"/>
                <a:ea typeface="Arial"/>
                <a:cs typeface="Arial"/>
                <a:sym typeface="Arial"/>
              </a:rPr>
              <a:t>Fortalecimento dos controles internos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: Criar processos claros para monitoramento e fiscalização dos recursos públicos.</a:t>
            </a:r>
            <a:endParaRPr/>
          </a:p>
          <a:p>
            <a:pPr marL="1433513" lvl="0" indent="-179387" algn="just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pt-BR" sz="1800" b="1">
                <a:latin typeface="Arial"/>
                <a:ea typeface="Arial"/>
                <a:cs typeface="Arial"/>
                <a:sym typeface="Arial"/>
              </a:rPr>
              <a:t>Planejamento estratégico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: Definir objetivos e critérios para auditorias regulares, garantindo que todas as áreas da administração municipal sejam avaliadas.</a:t>
            </a:r>
            <a:endParaRPr/>
          </a:p>
          <a:p>
            <a:pPr marL="1433513" lvl="0" indent="-179387" algn="just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pt-BR" sz="1800" b="1">
                <a:latin typeface="Arial"/>
                <a:ea typeface="Arial"/>
                <a:cs typeface="Arial"/>
                <a:sym typeface="Arial"/>
              </a:rPr>
              <a:t>Uso de tecnologia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: Implementar sistemas de gestão e análise de dados para identificar irregularidades e melhorar a eficiência.</a:t>
            </a:r>
            <a:endParaRPr/>
          </a:p>
          <a:p>
            <a:pPr marL="1433513" lvl="0" indent="-179387" algn="just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pt-BR" sz="1800" b="1">
                <a:latin typeface="Arial"/>
                <a:ea typeface="Arial"/>
                <a:cs typeface="Arial"/>
                <a:sym typeface="Arial"/>
              </a:rPr>
              <a:t>Capacitação contínua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: Treinar servidores para garantir que compreendam as normas e procedimentos de auditoria.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4" name="Google Shape;124;p8"/>
          <p:cNvCxnSpPr/>
          <p:nvPr/>
        </p:nvCxnSpPr>
        <p:spPr>
          <a:xfrm flipH="1">
            <a:off x="1998484" y="2856323"/>
            <a:ext cx="4097516" cy="9427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125" name="Google Shape;125;p8"/>
          <p:cNvCxnSpPr/>
          <p:nvPr/>
        </p:nvCxnSpPr>
        <p:spPr>
          <a:xfrm rot="10800000">
            <a:off x="2036192" y="2856323"/>
            <a:ext cx="0" cy="1715677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dot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80"/>
          <p:cNvSpPr txBox="1">
            <a:spLocks noGrp="1"/>
          </p:cNvSpPr>
          <p:nvPr>
            <p:ph type="body" idx="1"/>
          </p:nvPr>
        </p:nvSpPr>
        <p:spPr>
          <a:xfrm>
            <a:off x="838200" y="886119"/>
            <a:ext cx="10515600" cy="5290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 na execução de obras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é essencial para garantir que os projetos sejam concluídos dentro do prazo, com qualidade e sem desperdícios financeiros. </a:t>
            </a:r>
            <a:endParaRPr sz="2000"/>
          </a:p>
          <a:p>
            <a:pPr marL="228600" lvl="0" indent="-228600" algn="l" rtl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Auditoria na Execução de Obras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Fiscalização de Cronogramas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verificam se o andamento da obra está de acordo com o cronograma estabelecido, identificando atrasos e propondo soluções para evitar impactos negativos.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Controle de Qualidade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Inspeções técnicas garantem que os materiais utilizados e os métodos construtivos sigam as normas de engenharia e segurança.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Análise de Custos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financeiras revisam contratos e pagamentos para evitar superfaturamento e garantir que os recursos sejam aplicados corretamente.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p81"/>
          <p:cNvSpPr txBox="1">
            <a:spLocks noGrp="1"/>
          </p:cNvSpPr>
          <p:nvPr>
            <p:ph type="body" idx="1"/>
          </p:nvPr>
        </p:nvSpPr>
        <p:spPr>
          <a:xfrm>
            <a:off x="838200" y="933253"/>
            <a:ext cx="10515600" cy="5243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uma Auditoria Eficiente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Planejamento Detalhado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Definir critérios claros para avaliação de cronogramas, qualidade e custos antes do início da auditoria.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Tecnologia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Implementar softwares de gestão para monitorar o progresso da obra e identificar desvios em tempo real.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Capacitação de Equipes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auditores e engenheiros para garantir que sigam as melhores práticas de fiscalização.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na Gestão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Publicar relatórios periódicos sobre o andamento da obra e os resultados da auditoria.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Revisão Contínua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 auditorias periódicas para garantir que a execução da obra esteja alinhada com os objetivos do projeto.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82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fiscalização eficiente de obras públicas é essencial para garantir transparência, qualidade e cumprimento dos prazos e custos estabelecidos. </a:t>
            </a:r>
            <a:endParaRPr sz="2000"/>
          </a:p>
          <a:p>
            <a:pPr marL="228600" lvl="0" indent="-228600" algn="l" rtl="0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Fiscalização Eficiente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Tecnologia para Monitoramento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Órgãos públicos têm adotado sistemas digitais para acompanhar o andamento das obras em tempo real, garantindo maior controle sobre os gastos e cronogramas.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Periódicas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realização de auditorias regulares permite identificar falhas na execução das obras e prevenir irregularidades financeiras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e Prestação de Contas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Publicação de relatórios detalhados sobre o andamento das obras e os recursos utilizados, permitindo que a população acompanhe a execução dos projetos.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Controle de Qualidade dos Materiais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Inspeções técnicas garantem que os materiais utilizados atendam aos padrões exigidos, evitando problemas estruturais futuros.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83"/>
          <p:cNvSpPr txBox="1">
            <a:spLocks noGrp="1"/>
          </p:cNvSpPr>
          <p:nvPr>
            <p:ph type="body" idx="1"/>
          </p:nvPr>
        </p:nvSpPr>
        <p:spPr>
          <a:xfrm>
            <a:off x="838200" y="961533"/>
            <a:ext cx="10515600" cy="52154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uma Fiscalização Eficiente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Implementação de Sistemas de Gestão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Utilizar softwares especializados para acompanhar cronogramas, custos e qualidade das obras.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Capacitação de Fiscais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profissionais para garantir que sigam as melhores práticas de fiscalização.</a:t>
            </a:r>
            <a:endParaRPr sz="2000" b="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Contínuo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 inspeções periódicas para garantir que a execução da obra esteja alinhada com os objetivos do projeto.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Engajamento da Sociedade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Incentivar a participação da população na fiscalização das obras públicas, promovendo maior transparência.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Revisão de Contratos e Licitações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Verificar se os contratos seguem as normas legais e se os preços praticados estão dentro dos padrões do mercado.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8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Administração Indireta</a:t>
            </a:r>
            <a:endParaRPr/>
          </a:p>
        </p:txBody>
      </p:sp>
      <p:sp>
        <p:nvSpPr>
          <p:cNvPr id="598" name="Google Shape;598;p8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508250" lvl="0" indent="-3587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 da Auditoria: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Acompanhar a atuação de autarquias, fundações e empresas públicas vinculadas ao município.</a:t>
            </a:r>
            <a:endParaRPr/>
          </a:p>
          <a:p>
            <a:pPr marL="2508250" lvl="0" indent="-358775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Revisão de repasses financeiros e prestação de contas dessas entidades.</a:t>
            </a:r>
            <a:endParaRPr/>
          </a:p>
          <a:p>
            <a:pPr marL="2508250" lvl="0" indent="-358775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Riscos Auditados: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Desvios de finalidade, má gestão de recursos.</a:t>
            </a:r>
            <a:endParaRPr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85"/>
          <p:cNvSpPr txBox="1">
            <a:spLocks noGrp="1"/>
          </p:cNvSpPr>
          <p:nvPr>
            <p:ph type="body" idx="1"/>
          </p:nvPr>
        </p:nvSpPr>
        <p:spPr>
          <a:xfrm>
            <a:off x="838200" y="895545"/>
            <a:ext cx="10515600" cy="5281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 em autarquias, fundações e empresas públicas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é essencial para garantir transparência, eficiência e conformidade com as normas legais na administração pública. </a:t>
            </a:r>
            <a:endParaRPr sz="2000"/>
          </a:p>
          <a:p>
            <a:pPr marL="228600" lvl="0" indent="-228600" algn="l" rtl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Auditoria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Fiscalização de Recursos Públicos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verificam se os recursos destinados às autarquias e fundações estão sendo aplicados corretamente, evitando desperdícios e irregularidades.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Controle de Contratos e Licitações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Empresas públicas devem seguir normas rigorosas de contratação, e auditorias garantem que os processos licitatórios sejam conduzidos de forma transparente e justa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Avaliação de Gestão e Desempenho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internas analisam a eficiência dos serviços prestados por autarquias e fundações, garantindo que cumpram suas funções institucionais.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86"/>
          <p:cNvSpPr txBox="1">
            <a:spLocks noGrp="1"/>
          </p:cNvSpPr>
          <p:nvPr>
            <p:ph type="body" idx="1"/>
          </p:nvPr>
        </p:nvSpPr>
        <p:spPr>
          <a:xfrm>
            <a:off x="838200" y="838985"/>
            <a:ext cx="10515600" cy="5337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uma Auditoria Eficiente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Implementação de Controles Internos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Criar mecanismos para revisar regularmente os processos administrativos e financeiros.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 de Tecnologia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Ferramentas digitais ajudam a automatizar auditorias e detectar padrões suspeitos.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Contínuo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 auditorias periódicas para garantir que as demonstrações financeiras sejam precisas e confiáveis.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Capacitação da Equipe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auditores e gestores para garantir que sigam as melhores práticas de fiscalização.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e Governança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Manter registros claros e acessíveis, garantindo que todas as operações sejam documentadas corretamente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87"/>
          <p:cNvSpPr txBox="1">
            <a:spLocks noGrp="1"/>
          </p:cNvSpPr>
          <p:nvPr>
            <p:ph type="body" idx="1"/>
          </p:nvPr>
        </p:nvSpPr>
        <p:spPr>
          <a:xfrm>
            <a:off x="838200" y="942679"/>
            <a:ext cx="10515600" cy="5234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</a:t>
            </a: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controle de repasses e cumprimento de objetivos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é essencial para garantir que os recursos públicos sejam aplicados corretamente e que os programas e projetos alcancem os resultados esperados. </a:t>
            </a:r>
            <a:endParaRPr sz="2000"/>
          </a:p>
          <a:p>
            <a:pPr marL="228600" lvl="0" indent="-228600" algn="l" rtl="0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Exemplos de Controle de Repasses e Cumprimento de Objetivos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Prestação de Contas Transparente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Órgãos públicos devem apresentar relatórios detalhados sobre a aplicação dos recursos, garantindo que os repasses sejam utilizados conforme o planejado.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de Indicadores de Desempenho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Acompanhamento de metas e resultados para avaliar se os recursos estão gerando impacto positivo na sociedade.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Auditorias Periódicas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Revisões regulares ajudam a identificar falhas na execução dos repasses e a corrigir possíveis desvios.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88"/>
          <p:cNvSpPr txBox="1">
            <a:spLocks noGrp="1"/>
          </p:cNvSpPr>
          <p:nvPr>
            <p:ph type="body" idx="1"/>
          </p:nvPr>
        </p:nvSpPr>
        <p:spPr>
          <a:xfrm>
            <a:off x="838200" y="952107"/>
            <a:ext cx="10515600" cy="5224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Recomendações para um Controle Eficiente</a:t>
            </a:r>
            <a:endParaRPr sz="2000"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Implementação de Sistemas de Gestão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Utilizar ferramentas digitais para acompanhar a execução dos repasses e garantir transparência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Capacitação de Gestores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Treinar servidores para garantir que compreendam as normas e saibam como aplicá-las corretamente.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Monitoramento Contínuo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 </a:t>
            </a:r>
            <a:r>
              <a:rPr lang="pt-BR" sz="1800">
                <a:solidFill>
                  <a:srgbClr val="000000"/>
                </a:solidFill>
              </a:rPr>
              <a:t>auditorías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periódicas para garantir que os recursos sejam utilizados de forma eficiente.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na Prestação de Contas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Publicar relatórios detalhados sobre a execução dos repasses e os resultados alcançados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Play"/>
              <a:buAutoNum type="arabicPeriod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Revisão de Políticas e Procedimentos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Ajustar estratégias conforme necessário para garantir que os objetivos sejam cumpridos.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89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1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Exemplos de auditorias que foram bem-sucedidas</a:t>
            </a:r>
            <a:endParaRPr sz="2400" b="1">
              <a:solidFill>
                <a:schemeClr val="accent2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 Interna em Empresas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Muitas organizações implementam auditorias internas para fortalecer seus controles financeiros e operacionais. Um exemplo prático é a auditoria realizada em uma empresa de manufatura, que identificou falhas nos processos de produção e ajudou a reduzir a taxa de defeitos nos produtos.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 de Controles Internos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Empresas que adotam auditorias para revisar seus controles internos conseguem minimizar riscos e aumentar a eficiência. Um estudo destacou cinco práticas essenciais para auditorias eficazes, como controle de acesso a sistemas e segregação de funções.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Auditoria Aduaneira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No setor de comércio exterior, auditorias aduaneiras bem planejadas ajudam empresas a garantir conformidade com regulamentações e evitar penalidades financeiras.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9"/>
          <p:cNvSpPr txBox="1">
            <a:spLocks noGrp="1"/>
          </p:cNvSpPr>
          <p:nvPr>
            <p:ph type="body" idx="1"/>
          </p:nvPr>
        </p:nvSpPr>
        <p:spPr>
          <a:xfrm>
            <a:off x="1058944" y="519628"/>
            <a:ext cx="9988492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Benefícios</a:t>
            </a:r>
            <a:endParaRPr sz="1400" b="1"/>
          </a:p>
          <a:p>
            <a:pPr marL="358775" lvl="0" indent="-179387" algn="just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e Prestação de Contas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A auditoria interna assegura que os recursos públicos sejam utilizados corretamente, promovendo maior transparência na administração municipal.</a:t>
            </a:r>
            <a:endParaRPr/>
          </a:p>
          <a:p>
            <a:pPr marL="358775" lvl="0" indent="-179387" algn="just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Melhoria na Gestão Financeira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Ajuda a identificar falhas e oportunidades de otimização na gestão dos recursos financeiros, garantindo que sejam aplicados de forma estratégica.</a:t>
            </a:r>
            <a:endParaRPr/>
          </a:p>
          <a:p>
            <a:pPr marL="358775" lvl="0" indent="-179387" algn="just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Prevenção de Fraudes e Irregularidades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Atua na detecção de possíveis desvios e irregularidades, reduzindo riscos de corrupção e mau uso dos recursos públicos.</a:t>
            </a:r>
            <a:endParaRPr/>
          </a:p>
          <a:p>
            <a:pPr marL="358775" lvl="0" indent="-179387" algn="just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Eficiência Operacional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Avalia processos internos e sugere melhorias para tornar a administração municipal mais ágil e eficaz.</a:t>
            </a:r>
            <a:endParaRPr/>
          </a:p>
          <a:p>
            <a:pPr marL="358775" lvl="0" indent="-179387" algn="just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Cumprimento das Normas e Regulamentos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Garante que a gestão pública esteja alinhada com as leis e regulamentos, evitando sanções e problemas legais.</a:t>
            </a:r>
            <a:endParaRPr/>
          </a:p>
          <a:p>
            <a:pPr marL="358775" lvl="0" indent="-179387" algn="just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pt-BR" sz="18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Fortalecimento do Controle Interno</a:t>
            </a:r>
            <a:r>
              <a:rPr lang="pt-BR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Contribui para a implementação de mecanismos de controle que ajudam a evitar erros e desperdícios.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1" name="Google Shape;131;p9"/>
          <p:cNvCxnSpPr/>
          <p:nvPr/>
        </p:nvCxnSpPr>
        <p:spPr>
          <a:xfrm rot="10800000">
            <a:off x="1131216" y="867265"/>
            <a:ext cx="4927076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132" name="Google Shape;132;p9"/>
          <p:cNvCxnSpPr/>
          <p:nvPr/>
        </p:nvCxnSpPr>
        <p:spPr>
          <a:xfrm rot="10800000">
            <a:off x="1159497" y="867265"/>
            <a:ext cx="0" cy="2590016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dot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90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</a:pPr>
            <a:r>
              <a:rPr lang="pt-BR" sz="2400" b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lang="pt-BR" sz="2400" b="1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oas praticas recomendadas para servidores durante auditorias</a:t>
            </a:r>
            <a:endParaRPr sz="2400" b="1">
              <a:solidFill>
                <a:schemeClr val="accent2"/>
              </a:solidFill>
            </a:endParaRPr>
          </a:p>
          <a:p>
            <a:pPr marL="0" lvl="0" indent="0" algn="just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Os servidores municipais desempenham um papel essencial durante auditorias, garantindo transparência e eficiência na gestão pública. </a:t>
            </a:r>
            <a:endParaRPr sz="1400"/>
          </a:p>
          <a:p>
            <a:pPr marL="631825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Organização e Documentação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Manter registros atualizados e acessíveis facilita o trabalho dos auditores e demonstra compromisso com a gestão responsável.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e Comunicação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Colaborar de forma clara e objetiva com os auditores, fornecendo informações precisas e completas.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Cumprimento das Normas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Seguir regulamentos e diretrizes estabelecidas para evitar inconsistências e garantir conformidade com a legislação.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Capacitação Contínua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Participar de treinamentos e atualizações sobre auditoria e controle interno para aprimorar conhecimentos e práticas.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pt-BR" sz="20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Acompanhamento das Recomendações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Implementar as melhorias sugeridas pelos auditores para fortalecer a gestão pública e evitar problemas futuros.</a:t>
            </a:r>
            <a:endParaRPr/>
          </a:p>
          <a:p>
            <a:pPr marL="228600" lvl="0" indent="-101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91"/>
          <p:cNvSpPr txBox="1">
            <a:spLocks noGrp="1"/>
          </p:cNvSpPr>
          <p:nvPr>
            <p:ph type="body" idx="1"/>
          </p:nvPr>
        </p:nvSpPr>
        <p:spPr>
          <a:xfrm>
            <a:off x="838200" y="358219"/>
            <a:ext cx="10515600" cy="581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lvl="0" indent="-22860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</a:pPr>
            <a:r>
              <a:rPr lang="pt-BR" sz="2400" b="1" i="0" u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Como a auditoria interna pode impactar positivamente a administração </a:t>
            </a:r>
            <a:endParaRPr/>
          </a:p>
          <a:p>
            <a:pPr marL="0" lvl="0" indent="0" algn="just" rtl="0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pt-BR" sz="22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auditoria interna tem um impacto significativo na administração municipal, promovendo transparência, eficiência e melhor gestão dos recursos públicos. </a:t>
            </a:r>
            <a:endParaRPr/>
          </a:p>
          <a:p>
            <a:pPr marL="0" lvl="0" indent="0" algn="just" rtl="0">
              <a:lnSpc>
                <a:spcPct val="90000"/>
              </a:lnSpc>
              <a:spcBef>
                <a:spcPts val="30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pt-BR" sz="22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Benefícios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r>
              <a:rPr lang="pt-BR" sz="22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Fortalecimento do Controle Interno</a:t>
            </a:r>
            <a:r>
              <a:rPr lang="pt-BR" sz="22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pt-BR" sz="19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Ajuda a identificar falhas nos processos administrativos e implementar melhorias para evitar desperdícios e irregularidades.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pt-BR" sz="22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Transparência e Prestação de Contas</a:t>
            </a:r>
            <a:r>
              <a:rPr lang="pt-BR" sz="22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pt-BR" sz="19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Garante que os recursos públicos sejam utilizados corretamente, aumentando a confiança da população na gestão municipal.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pt-BR" sz="22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Otimização dos Recursos</a:t>
            </a:r>
            <a:r>
              <a:rPr lang="pt-BR" sz="22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pt-BR" sz="19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Permite uma melhor alocação dos recursos financeiros, garantindo que sejam aplicados de forma estratégica e eficiente.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pt-BR" sz="22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Prevenção de Fraudes e Corrupção</a:t>
            </a:r>
            <a:r>
              <a:rPr lang="pt-BR" sz="22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pt-BR" sz="19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Atua na detecção de irregularidades e desvios, reduzindo riscos e promovendo uma administração mais ética.</a:t>
            </a:r>
            <a:endParaRPr/>
          </a:p>
          <a:p>
            <a:pPr marL="631825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pt-BR" sz="22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Melhoria na Tomada de Decisão</a:t>
            </a:r>
            <a:r>
              <a:rPr lang="pt-BR" sz="22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20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pt-BR" sz="19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Fornece informações detalhadas e análises que ajudam os gestores municipais a tomarem decisões mais fundamentadas.</a:t>
            </a:r>
            <a:endParaRPr/>
          </a:p>
          <a:p>
            <a:pPr marL="228600" lvl="0" indent="-111125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92"/>
          <p:cNvSpPr txBox="1">
            <a:spLocks noGrp="1"/>
          </p:cNvSpPr>
          <p:nvPr>
            <p:ph type="body" idx="1"/>
          </p:nvPr>
        </p:nvSpPr>
        <p:spPr>
          <a:xfrm>
            <a:off x="3195687" y="1825625"/>
            <a:ext cx="710781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0" lvl="0" indent="0" algn="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pt-BR" sz="5100">
                <a:latin typeface="Arial"/>
                <a:ea typeface="Arial"/>
                <a:cs typeface="Arial"/>
                <a:sym typeface="Arial"/>
              </a:rPr>
              <a:t>Controle Interno Municipal: Plano de Ação e Auditorias</a:t>
            </a:r>
            <a:endParaRPr sz="5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</a:pPr>
            <a:r>
              <a:rPr lang="pt-BR" sz="3400" b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Auditorias Internas e Externas</a:t>
            </a:r>
            <a:endParaRPr sz="3000" b="1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pt-BR" sz="3100">
                <a:latin typeface="Arial"/>
                <a:ea typeface="Arial"/>
                <a:cs typeface="Arial"/>
                <a:sym typeface="Arial"/>
              </a:rPr>
              <a:t>Obrigada!</a:t>
            </a:r>
            <a:endParaRPr/>
          </a:p>
          <a:p>
            <a:pPr marL="0" lvl="0" indent="0" algn="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pt-BR" sz="3100">
                <a:latin typeface="Arial"/>
                <a:ea typeface="Arial"/>
                <a:cs typeface="Arial"/>
                <a:sym typeface="Arial"/>
              </a:rPr>
              <a:t>Marcia do Valle</a:t>
            </a:r>
            <a:endParaRPr/>
          </a:p>
          <a:p>
            <a:pPr marL="0" lvl="0" indent="0" algn="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pt-BR" sz="2300">
                <a:latin typeface="Arial"/>
                <a:ea typeface="Arial"/>
                <a:cs typeface="Arial"/>
                <a:sym typeface="Arial"/>
              </a:rPr>
              <a:t>mcrvalle@gmail.com</a:t>
            </a:r>
            <a:endParaRPr sz="23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8207</Words>
  <Application>Microsoft Office PowerPoint</Application>
  <PresentationFormat>Widescreen</PresentationFormat>
  <Paragraphs>509</Paragraphs>
  <Slides>92</Slides>
  <Notes>92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92</vt:i4>
      </vt:variant>
    </vt:vector>
  </HeadingPairs>
  <TitlesOfParts>
    <vt:vector size="96" baseType="lpstr">
      <vt:lpstr>Arial</vt:lpstr>
      <vt:lpstr>Montserrat</vt:lpstr>
      <vt:lpstr>Play</vt:lpstr>
      <vt:lpstr>Tema do Office</vt:lpstr>
      <vt:lpstr>Controle Interno Municipal: Plano de Ação e Auditorias</vt:lpstr>
      <vt:lpstr>Apresentação do PowerPoint</vt:lpstr>
      <vt:lpstr>Conceitos Iniciais</vt:lpstr>
      <vt:lpstr>Apresentação do PowerPoint</vt:lpstr>
      <vt:lpstr>Apresentação do PowerPoint</vt:lpstr>
      <vt:lpstr>Apresentação do PowerPoint</vt:lpstr>
      <vt:lpstr>Objetivos das Auditorias no Setor Público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Processos Administrativos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Recursos Humanos</vt:lpstr>
      <vt:lpstr>Apresentação do PowerPoint</vt:lpstr>
      <vt:lpstr>Apresentação do PowerPoint</vt:lpstr>
      <vt:lpstr>Apresentação do PowerPoint</vt:lpstr>
      <vt:lpstr>Apresentação do PowerPoint</vt:lpstr>
      <vt:lpstr>Procedimentos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Tributação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Compras e Licitações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Gestão de Contratos</vt:lpstr>
      <vt:lpstr>Apresentação do PowerPoint</vt:lpstr>
      <vt:lpstr>Apresentação do PowerPoint</vt:lpstr>
      <vt:lpstr>Apresentação do PowerPoint</vt:lpstr>
      <vt:lpstr>Apresentação do PowerPoint</vt:lpstr>
      <vt:lpstr>Tesouraria</vt:lpstr>
      <vt:lpstr>Apresentação do PowerPoint</vt:lpstr>
      <vt:lpstr>Apresentação do PowerPoint</vt:lpstr>
      <vt:lpstr>Apresentação do PowerPoint</vt:lpstr>
      <vt:lpstr>Apresentação do PowerPoint</vt:lpstr>
      <vt:lpstr>Contabilidade</vt:lpstr>
      <vt:lpstr>Apresentação do PowerPoint</vt:lpstr>
      <vt:lpstr>Apresentação do PowerPoint</vt:lpstr>
      <vt:lpstr>Apresentação do PowerPoint</vt:lpstr>
      <vt:lpstr>Apresentação do PowerPoint</vt:lpstr>
      <vt:lpstr>Jurídico</vt:lpstr>
      <vt:lpstr>Apresentação do PowerPoint</vt:lpstr>
      <vt:lpstr>Apresentação do PowerPoint</vt:lpstr>
      <vt:lpstr>Apresentação do PowerPoint</vt:lpstr>
      <vt:lpstr>Apresentação do PowerPoint</vt:lpstr>
      <vt:lpstr>Regime Previdenciário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Controle de Frota</vt:lpstr>
      <vt:lpstr>Apresentação do PowerPoint</vt:lpstr>
      <vt:lpstr>Apresentação do PowerPoint</vt:lpstr>
      <vt:lpstr>Obras Públicas</vt:lpstr>
      <vt:lpstr>Apresentação do PowerPoint</vt:lpstr>
      <vt:lpstr>Apresentação do PowerPoint</vt:lpstr>
      <vt:lpstr>Apresentação do PowerPoint</vt:lpstr>
      <vt:lpstr>Apresentação do PowerPoint</vt:lpstr>
      <vt:lpstr>Administração Indireta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Marcia Valle</dc:creator>
  <cp:lastModifiedBy>MARCIA CRISTINA REBONATO DO VALLE</cp:lastModifiedBy>
  <cp:revision>1</cp:revision>
  <dcterms:created xsi:type="dcterms:W3CDTF">2025-04-18T10:42:25Z</dcterms:created>
  <dcterms:modified xsi:type="dcterms:W3CDTF">2025-04-22T18:30:50Z</dcterms:modified>
</cp:coreProperties>
</file>